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rts/chart1.xml" ContentType="application/vnd.openxmlformats-officedocument.drawingml.chart+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2"/>
  </p:notesMasterIdLst>
  <p:handoutMasterIdLst>
    <p:handoutMasterId r:id="rId23"/>
  </p:handoutMasterIdLst>
  <p:sldIdLst>
    <p:sldId id="1233" r:id="rId3"/>
    <p:sldId id="1437" r:id="rId4"/>
    <p:sldId id="1438" r:id="rId5"/>
    <p:sldId id="1473" r:id="rId6"/>
    <p:sldId id="1461" r:id="rId7"/>
    <p:sldId id="1470" r:id="rId8"/>
    <p:sldId id="1469" r:id="rId9"/>
    <p:sldId id="1471" r:id="rId10"/>
    <p:sldId id="1474" r:id="rId11"/>
    <p:sldId id="1472" r:id="rId12"/>
    <p:sldId id="1477" r:id="rId13"/>
    <p:sldId id="1441" r:id="rId14"/>
    <p:sldId id="1449" r:id="rId15"/>
    <p:sldId id="1447" r:id="rId16"/>
    <p:sldId id="1450" r:id="rId17"/>
    <p:sldId id="1462" r:id="rId18"/>
    <p:sldId id="1463" r:id="rId19"/>
    <p:sldId id="1476" r:id="rId20"/>
    <p:sldId id="1286" r:id="rId21"/>
  </p:sldIdLst>
  <p:sldSz cx="9144000" cy="6858000" type="screen4x3"/>
  <p:notesSz cx="7010400" cy="9296400"/>
  <p:defaultTextStyle>
    <a:defPPr>
      <a:defRPr lang="en-US"/>
    </a:defPPr>
    <a:lvl1pPr algn="l" rtl="0" fontAlgn="base">
      <a:spcBef>
        <a:spcPct val="0"/>
      </a:spcBef>
      <a:spcAft>
        <a:spcPct val="0"/>
      </a:spcAft>
      <a:defRPr sz="1000" kern="1200">
        <a:solidFill>
          <a:schemeClr val="tx1"/>
        </a:solidFill>
        <a:latin typeface="Times New Roman" pitchFamily="18" charset="0"/>
        <a:ea typeface="+mn-ea"/>
        <a:cs typeface="+mn-cs"/>
      </a:defRPr>
    </a:lvl1pPr>
    <a:lvl2pPr marL="457200" algn="l" rtl="0" fontAlgn="base">
      <a:spcBef>
        <a:spcPct val="0"/>
      </a:spcBef>
      <a:spcAft>
        <a:spcPct val="0"/>
      </a:spcAft>
      <a:defRPr sz="1000" kern="1200">
        <a:solidFill>
          <a:schemeClr val="tx1"/>
        </a:solidFill>
        <a:latin typeface="Times New Roman" pitchFamily="18" charset="0"/>
        <a:ea typeface="+mn-ea"/>
        <a:cs typeface="+mn-cs"/>
      </a:defRPr>
    </a:lvl2pPr>
    <a:lvl3pPr marL="914400" algn="l" rtl="0" fontAlgn="base">
      <a:spcBef>
        <a:spcPct val="0"/>
      </a:spcBef>
      <a:spcAft>
        <a:spcPct val="0"/>
      </a:spcAft>
      <a:defRPr sz="1000" kern="1200">
        <a:solidFill>
          <a:schemeClr val="tx1"/>
        </a:solidFill>
        <a:latin typeface="Times New Roman" pitchFamily="18" charset="0"/>
        <a:ea typeface="+mn-ea"/>
        <a:cs typeface="+mn-cs"/>
      </a:defRPr>
    </a:lvl3pPr>
    <a:lvl4pPr marL="1371600" algn="l" rtl="0" fontAlgn="base">
      <a:spcBef>
        <a:spcPct val="0"/>
      </a:spcBef>
      <a:spcAft>
        <a:spcPct val="0"/>
      </a:spcAft>
      <a:defRPr sz="1000" kern="1200">
        <a:solidFill>
          <a:schemeClr val="tx1"/>
        </a:solidFill>
        <a:latin typeface="Times New Roman" pitchFamily="18" charset="0"/>
        <a:ea typeface="+mn-ea"/>
        <a:cs typeface="+mn-cs"/>
      </a:defRPr>
    </a:lvl4pPr>
    <a:lvl5pPr marL="1828800" algn="l" rtl="0" fontAlgn="base">
      <a:spcBef>
        <a:spcPct val="0"/>
      </a:spcBef>
      <a:spcAft>
        <a:spcPct val="0"/>
      </a:spcAft>
      <a:defRPr sz="1000" kern="1200">
        <a:solidFill>
          <a:schemeClr val="tx1"/>
        </a:solidFill>
        <a:latin typeface="Times New Roman" pitchFamily="18" charset="0"/>
        <a:ea typeface="+mn-ea"/>
        <a:cs typeface="+mn-cs"/>
      </a:defRPr>
    </a:lvl5pPr>
    <a:lvl6pPr marL="2286000" algn="l" defTabSz="914400" rtl="0" eaLnBrk="1" latinLnBrk="0" hangingPunct="1">
      <a:defRPr sz="1000" kern="1200">
        <a:solidFill>
          <a:schemeClr val="tx1"/>
        </a:solidFill>
        <a:latin typeface="Times New Roman" pitchFamily="18" charset="0"/>
        <a:ea typeface="+mn-ea"/>
        <a:cs typeface="+mn-cs"/>
      </a:defRPr>
    </a:lvl6pPr>
    <a:lvl7pPr marL="2743200" algn="l" defTabSz="914400" rtl="0" eaLnBrk="1" latinLnBrk="0" hangingPunct="1">
      <a:defRPr sz="1000" kern="1200">
        <a:solidFill>
          <a:schemeClr val="tx1"/>
        </a:solidFill>
        <a:latin typeface="Times New Roman" pitchFamily="18" charset="0"/>
        <a:ea typeface="+mn-ea"/>
        <a:cs typeface="+mn-cs"/>
      </a:defRPr>
    </a:lvl7pPr>
    <a:lvl8pPr marL="3200400" algn="l" defTabSz="914400" rtl="0" eaLnBrk="1" latinLnBrk="0" hangingPunct="1">
      <a:defRPr sz="1000" kern="1200">
        <a:solidFill>
          <a:schemeClr val="tx1"/>
        </a:solidFill>
        <a:latin typeface="Times New Roman" pitchFamily="18" charset="0"/>
        <a:ea typeface="+mn-ea"/>
        <a:cs typeface="+mn-cs"/>
      </a:defRPr>
    </a:lvl8pPr>
    <a:lvl9pPr marL="3657600" algn="l" defTabSz="914400" rtl="0" eaLnBrk="1" latinLnBrk="0" hangingPunct="1">
      <a:defRPr sz="1000" kern="1200">
        <a:solidFill>
          <a:schemeClr val="tx1"/>
        </a:solidFill>
        <a:latin typeface="Times New Roman" pitchFamily="18"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enowitz, Philip" initials="PB" lastIdx="16" clrIdx="0"/>
  <p:cmAuthor id="1" name="Hartwig, Alan" initials="AH" lastIdx="7" clrIdx="1"/>
  <p:cmAuthor id="2" name="Deloitte" initials="D" lastIdx="9" clrIdx="2"/>
  <p:cmAuthor id="3" name="Parekh, Mehul" initials="MP" lastIdx="4" clrIdx="3"/>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3399FF"/>
    <a:srgbClr val="080808"/>
    <a:srgbClr val="6699FF"/>
    <a:srgbClr val="99CCFF"/>
    <a:srgbClr val="008000"/>
    <a:srgbClr val="D5DDED"/>
    <a:srgbClr val="D2DBEC"/>
    <a:srgbClr val="EDF0F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notesView">
  <p:normalViewPr horzBarState="maximized">
    <p:restoredLeft sz="24586" autoAdjust="0"/>
    <p:restoredTop sz="89606" autoAdjust="0"/>
  </p:normalViewPr>
  <p:slideViewPr>
    <p:cSldViewPr snapToGrid="0">
      <p:cViewPr>
        <p:scale>
          <a:sx n="100" d="100"/>
          <a:sy n="100" d="100"/>
        </p:scale>
        <p:origin x="-725" y="-5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37" d="100"/>
        <a:sy n="137" d="100"/>
      </p:scale>
      <p:origin x="0" y="0"/>
    </p:cViewPr>
  </p:sorterViewPr>
  <p:notesViewPr>
    <p:cSldViewPr snapToGrid="0">
      <p:cViewPr>
        <p:scale>
          <a:sx n="100" d="100"/>
          <a:sy n="100" d="100"/>
        </p:scale>
        <p:origin x="-2275" y="-58"/>
      </p:cViewPr>
      <p:guideLst>
        <p:guide orient="horz" pos="2927"/>
        <p:guide pos="2207"/>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commentAuthors" Target="commentAuthor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handoutMaster" Target="handoutMasters/handoutMaster1.xml"/><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notesMaster" Target="notesMasters/notesMaster1.xml"/><Relationship Id="rId27"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explosion val="25"/>
          <c:dLbls>
            <c:dLbl>
              <c:idx val="0"/>
              <c:layout/>
              <c:tx>
                <c:rich>
                  <a:bodyPr/>
                  <a:lstStyle/>
                  <a:p>
                    <a:r>
                      <a:rPr lang="en-US" sz="1400" b="1" dirty="0">
                        <a:latin typeface="Tahoma" pitchFamily="34" charset="0"/>
                        <a:ea typeface="Tahoma" pitchFamily="34" charset="0"/>
                        <a:cs typeface="Tahoma" pitchFamily="34" charset="0"/>
                      </a:rPr>
                      <a:t>Building Level Data
15%</a:t>
                    </a:r>
                  </a:p>
                </c:rich>
              </c:tx>
              <c:showLegendKey val="0"/>
              <c:showVal val="0"/>
              <c:showCatName val="1"/>
              <c:showSerName val="0"/>
              <c:showPercent val="1"/>
              <c:showBubbleSize val="0"/>
            </c:dLbl>
            <c:dLbl>
              <c:idx val="1"/>
              <c:layout>
                <c:manualLayout>
                  <c:x val="1.2404455540618401E-2"/>
                  <c:y val="0.14736461979253501"/>
                </c:manualLayout>
              </c:layout>
              <c:tx>
                <c:rich>
                  <a:bodyPr/>
                  <a:lstStyle/>
                  <a:p>
                    <a:r>
                      <a:rPr lang="en-US" sz="1200" b="1" dirty="0"/>
                      <a:t>Correlation between Teacher PVAAS scores </a:t>
                    </a:r>
                    <a:r>
                      <a:rPr lang="en-US" sz="1200" b="1" dirty="0" smtClean="0"/>
                      <a:t>and Teacher Danielson rating</a:t>
                    </a:r>
                    <a:r>
                      <a:rPr lang="en-US" sz="1200" b="1" dirty="0"/>
                      <a:t>
15%</a:t>
                    </a:r>
                  </a:p>
                </c:rich>
              </c:tx>
              <c:showLegendKey val="0"/>
              <c:showVal val="0"/>
              <c:showCatName val="1"/>
              <c:showSerName val="0"/>
              <c:showPercent val="1"/>
              <c:showBubbleSize val="0"/>
            </c:dLbl>
            <c:dLbl>
              <c:idx val="2"/>
              <c:layout/>
              <c:tx>
                <c:rich>
                  <a:bodyPr/>
                  <a:lstStyle/>
                  <a:p>
                    <a:r>
                      <a:rPr lang="en-US" sz="1400" b="1" dirty="0" smtClean="0"/>
                      <a:t>Elective Data/ SLOs</a:t>
                    </a:r>
                    <a:r>
                      <a:rPr lang="en-US" sz="1400" b="1" dirty="0"/>
                      <a:t>
20%</a:t>
                    </a:r>
                  </a:p>
                </c:rich>
              </c:tx>
              <c:showLegendKey val="0"/>
              <c:showVal val="0"/>
              <c:showCatName val="1"/>
              <c:showSerName val="0"/>
              <c:showPercent val="1"/>
              <c:showBubbleSize val="0"/>
            </c:dLbl>
            <c:dLbl>
              <c:idx val="3"/>
              <c:layout/>
              <c:tx>
                <c:rich>
                  <a:bodyPr/>
                  <a:lstStyle/>
                  <a:p>
                    <a:r>
                      <a:rPr lang="en-US" sz="1400" b="1" dirty="0" smtClean="0">
                        <a:latin typeface="Tahoma" pitchFamily="34" charset="0"/>
                        <a:ea typeface="Tahoma" pitchFamily="34" charset="0"/>
                        <a:cs typeface="Tahoma" pitchFamily="34" charset="0"/>
                      </a:rPr>
                      <a:t>Observation/ Evidence</a:t>
                    </a:r>
                    <a:r>
                      <a:rPr lang="en-US" sz="1400" b="1" dirty="0">
                        <a:latin typeface="Tahoma" pitchFamily="34" charset="0"/>
                        <a:ea typeface="Tahoma" pitchFamily="34" charset="0"/>
                        <a:cs typeface="Tahoma" pitchFamily="34" charset="0"/>
                      </a:rPr>
                      <a:t>
50%</a:t>
                    </a:r>
                  </a:p>
                </c:rich>
              </c:tx>
              <c:showLegendKey val="0"/>
              <c:showVal val="0"/>
              <c:showCatName val="1"/>
              <c:showSerName val="0"/>
              <c:showPercent val="1"/>
              <c:showBubbleSize val="0"/>
            </c:dLbl>
            <c:txPr>
              <a:bodyPr/>
              <a:lstStyle/>
              <a:p>
                <a:pPr>
                  <a:defRPr sz="1400" b="1">
                    <a:latin typeface="Tahoma" pitchFamily="34" charset="0"/>
                    <a:ea typeface="Tahoma" pitchFamily="34" charset="0"/>
                    <a:cs typeface="Tahoma" pitchFamily="34" charset="0"/>
                  </a:defRPr>
                </a:pPr>
                <a:endParaRPr lang="en-US"/>
              </a:p>
            </c:txPr>
            <c:showLegendKey val="0"/>
            <c:showVal val="0"/>
            <c:showCatName val="1"/>
            <c:showSerName val="0"/>
            <c:showPercent val="1"/>
            <c:showBubbleSize val="0"/>
            <c:showLeaderLines val="1"/>
          </c:dLbls>
          <c:cat>
            <c:strRef>
              <c:f>Sheet1!$A$2:$A$5</c:f>
              <c:strCache>
                <c:ptCount val="4"/>
                <c:pt idx="0">
                  <c:v>Building Level Data</c:v>
                </c:pt>
                <c:pt idx="1">
                  <c:v>Correlation between Teacher PVAAS scores   and</c:v>
                </c:pt>
                <c:pt idx="3">
                  <c:v>Practice</c:v>
                </c:pt>
              </c:strCache>
            </c:strRef>
          </c:cat>
          <c:val>
            <c:numRef>
              <c:f>Sheet1!$B$2:$B$5</c:f>
              <c:numCache>
                <c:formatCode>0%</c:formatCode>
                <c:ptCount val="4"/>
                <c:pt idx="0">
                  <c:v>0.15</c:v>
                </c:pt>
                <c:pt idx="1">
                  <c:v>0.15</c:v>
                </c:pt>
                <c:pt idx="2">
                  <c:v>0.2</c:v>
                </c:pt>
                <c:pt idx="3">
                  <c:v>0.5</c:v>
                </c:pt>
              </c:numCache>
            </c:numRef>
          </c:val>
        </c:ser>
        <c:dLbls>
          <c:showLegendKey val="0"/>
          <c:showVal val="0"/>
          <c:showCatName val="1"/>
          <c:showSerName val="0"/>
          <c:showPercent val="1"/>
          <c:showBubbleSize val="0"/>
          <c:showLeaderLines val="1"/>
        </c:dLbls>
        <c:firstSliceAng val="0"/>
      </c:pieChart>
    </c:plotArea>
    <c:plotVisOnly val="1"/>
    <c:dispBlanksAs val="gap"/>
    <c:showDLblsOverMax val="0"/>
  </c:chart>
  <c:txPr>
    <a:bodyPr/>
    <a:lstStyle/>
    <a:p>
      <a:pPr>
        <a:defRPr sz="1800"/>
      </a:pPr>
      <a:endParaRPr lang="en-US"/>
    </a:p>
  </c:txPr>
  <c:externalData r:id="rId1">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3040063" cy="465138"/>
          </a:xfrm>
          <a:prstGeom prst="rect">
            <a:avLst/>
          </a:prstGeom>
          <a:noFill/>
          <a:ln w="9525">
            <a:noFill/>
            <a:miter lim="800000"/>
            <a:headEnd/>
            <a:tailEnd/>
          </a:ln>
        </p:spPr>
        <p:txBody>
          <a:bodyPr vert="horz" wrap="square" lIns="93547" tIns="46773" rIns="93547" bIns="46773" numCol="1" anchor="t" anchorCtr="0" compatLnSpc="1">
            <a:prstTxWarp prst="textNoShape">
              <a:avLst/>
            </a:prstTxWarp>
          </a:bodyPr>
          <a:lstStyle>
            <a:lvl1pPr algn="l" defTabSz="928688">
              <a:defRPr sz="1200"/>
            </a:lvl1pPr>
          </a:lstStyle>
          <a:p>
            <a:pPr>
              <a:defRPr/>
            </a:pPr>
            <a:endParaRPr lang="en-US" dirty="0"/>
          </a:p>
        </p:txBody>
      </p:sp>
      <p:sp>
        <p:nvSpPr>
          <p:cNvPr id="4099" name="Rectangle 3"/>
          <p:cNvSpPr>
            <a:spLocks noGrp="1" noChangeArrowheads="1"/>
          </p:cNvSpPr>
          <p:nvPr>
            <p:ph type="dt" sz="quarter" idx="1"/>
          </p:nvPr>
        </p:nvSpPr>
        <p:spPr bwMode="auto">
          <a:xfrm>
            <a:off x="3970338" y="0"/>
            <a:ext cx="3040062" cy="465138"/>
          </a:xfrm>
          <a:prstGeom prst="rect">
            <a:avLst/>
          </a:prstGeom>
          <a:noFill/>
          <a:ln w="9525">
            <a:noFill/>
            <a:miter lim="800000"/>
            <a:headEnd/>
            <a:tailEnd/>
          </a:ln>
        </p:spPr>
        <p:txBody>
          <a:bodyPr vert="horz" wrap="square" lIns="93547" tIns="46773" rIns="93547" bIns="46773" numCol="1" anchor="t" anchorCtr="0" compatLnSpc="1">
            <a:prstTxWarp prst="textNoShape">
              <a:avLst/>
            </a:prstTxWarp>
          </a:bodyPr>
          <a:lstStyle>
            <a:lvl1pPr algn="r" defTabSz="928688">
              <a:defRPr sz="1200"/>
            </a:lvl1pPr>
          </a:lstStyle>
          <a:p>
            <a:pPr>
              <a:defRPr/>
            </a:pPr>
            <a:r>
              <a:rPr lang="en-US" dirty="0" smtClean="0"/>
              <a:t>07/02/12 Revision</a:t>
            </a:r>
            <a:endParaRPr lang="en-US" dirty="0"/>
          </a:p>
        </p:txBody>
      </p:sp>
      <p:sp>
        <p:nvSpPr>
          <p:cNvPr id="4100" name="Rectangle 4"/>
          <p:cNvSpPr>
            <a:spLocks noGrp="1" noChangeArrowheads="1"/>
          </p:cNvSpPr>
          <p:nvPr>
            <p:ph type="ftr" sz="quarter" idx="2"/>
          </p:nvPr>
        </p:nvSpPr>
        <p:spPr bwMode="auto">
          <a:xfrm>
            <a:off x="0" y="8831263"/>
            <a:ext cx="3040063" cy="465137"/>
          </a:xfrm>
          <a:prstGeom prst="rect">
            <a:avLst/>
          </a:prstGeom>
          <a:noFill/>
          <a:ln w="9525">
            <a:noFill/>
            <a:miter lim="800000"/>
            <a:headEnd/>
            <a:tailEnd/>
          </a:ln>
        </p:spPr>
        <p:txBody>
          <a:bodyPr vert="horz" wrap="square" lIns="93547" tIns="46773" rIns="93547" bIns="46773" numCol="1" anchor="b" anchorCtr="0" compatLnSpc="1">
            <a:prstTxWarp prst="textNoShape">
              <a:avLst/>
            </a:prstTxWarp>
          </a:bodyPr>
          <a:lstStyle>
            <a:lvl1pPr algn="l" defTabSz="928688">
              <a:defRPr sz="1200"/>
            </a:lvl1pPr>
          </a:lstStyle>
          <a:p>
            <a:pPr>
              <a:defRPr/>
            </a:pPr>
            <a:endParaRPr lang="en-US" dirty="0"/>
          </a:p>
        </p:txBody>
      </p:sp>
      <p:sp>
        <p:nvSpPr>
          <p:cNvPr id="4101" name="Rectangle 5"/>
          <p:cNvSpPr>
            <a:spLocks noGrp="1" noChangeArrowheads="1"/>
          </p:cNvSpPr>
          <p:nvPr>
            <p:ph type="sldNum" sz="quarter" idx="3"/>
          </p:nvPr>
        </p:nvSpPr>
        <p:spPr bwMode="auto">
          <a:xfrm>
            <a:off x="3970338" y="8831263"/>
            <a:ext cx="3040062" cy="465137"/>
          </a:xfrm>
          <a:prstGeom prst="rect">
            <a:avLst/>
          </a:prstGeom>
          <a:noFill/>
          <a:ln w="9525">
            <a:noFill/>
            <a:miter lim="800000"/>
            <a:headEnd/>
            <a:tailEnd/>
          </a:ln>
        </p:spPr>
        <p:txBody>
          <a:bodyPr vert="horz" wrap="square" lIns="93547" tIns="46773" rIns="93547" bIns="46773" numCol="1" anchor="b" anchorCtr="0" compatLnSpc="1">
            <a:prstTxWarp prst="textNoShape">
              <a:avLst/>
            </a:prstTxWarp>
          </a:bodyPr>
          <a:lstStyle>
            <a:lvl1pPr algn="r" defTabSz="928688">
              <a:defRPr sz="1200"/>
            </a:lvl1pPr>
          </a:lstStyle>
          <a:p>
            <a:pPr>
              <a:defRPr/>
            </a:pPr>
            <a:fld id="{C55BCE84-53ED-4215-AA9D-EB554989D027}" type="slidenum">
              <a:rPr lang="en-US"/>
              <a:pPr>
                <a:defRPr/>
              </a:pPr>
              <a:t>‹#›</a:t>
            </a:fld>
            <a:endParaRPr lang="en-US" dirty="0"/>
          </a:p>
        </p:txBody>
      </p:sp>
    </p:spTree>
    <p:extLst>
      <p:ext uri="{BB962C8B-B14F-4D97-AF65-F5344CB8AC3E}">
        <p14:creationId xmlns:p14="http://schemas.microsoft.com/office/powerpoint/2010/main" val="3296585756"/>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bwMode="auto">
          <a:xfrm>
            <a:off x="0" y="0"/>
            <a:ext cx="3040063" cy="461963"/>
          </a:xfrm>
          <a:prstGeom prst="rect">
            <a:avLst/>
          </a:prstGeom>
          <a:noFill/>
          <a:ln w="9525">
            <a:noFill/>
            <a:miter lim="800000"/>
            <a:headEnd/>
            <a:tailEnd/>
          </a:ln>
        </p:spPr>
        <p:txBody>
          <a:bodyPr vert="horz" wrap="square" lIns="92469" tIns="46234" rIns="92469" bIns="46234" numCol="1" anchor="t" anchorCtr="0" compatLnSpc="1">
            <a:prstTxWarp prst="textNoShape">
              <a:avLst/>
            </a:prstTxWarp>
          </a:bodyPr>
          <a:lstStyle>
            <a:lvl1pPr algn="l" defTabSz="923925">
              <a:defRPr sz="1200"/>
            </a:lvl1pPr>
          </a:lstStyle>
          <a:p>
            <a:pPr>
              <a:defRPr/>
            </a:pPr>
            <a:endParaRPr lang="en-US" dirty="0"/>
          </a:p>
        </p:txBody>
      </p:sp>
      <p:sp>
        <p:nvSpPr>
          <p:cNvPr id="18435" name="Rectangle 3"/>
          <p:cNvSpPr>
            <a:spLocks noGrp="1" noChangeArrowheads="1"/>
          </p:cNvSpPr>
          <p:nvPr>
            <p:ph type="dt" idx="1"/>
          </p:nvPr>
        </p:nvSpPr>
        <p:spPr bwMode="auto">
          <a:xfrm>
            <a:off x="3970338" y="0"/>
            <a:ext cx="3040062" cy="461963"/>
          </a:xfrm>
          <a:prstGeom prst="rect">
            <a:avLst/>
          </a:prstGeom>
          <a:noFill/>
          <a:ln w="9525">
            <a:noFill/>
            <a:miter lim="800000"/>
            <a:headEnd/>
            <a:tailEnd/>
          </a:ln>
        </p:spPr>
        <p:txBody>
          <a:bodyPr vert="horz" wrap="square" lIns="92469" tIns="46234" rIns="92469" bIns="46234" numCol="1" anchor="t" anchorCtr="0" compatLnSpc="1">
            <a:prstTxWarp prst="textNoShape">
              <a:avLst/>
            </a:prstTxWarp>
          </a:bodyPr>
          <a:lstStyle>
            <a:lvl1pPr algn="r" defTabSz="923925">
              <a:defRPr sz="1200"/>
            </a:lvl1pPr>
          </a:lstStyle>
          <a:p>
            <a:pPr>
              <a:defRPr/>
            </a:pPr>
            <a:r>
              <a:rPr lang="en-US" dirty="0" smtClean="0"/>
              <a:t>07/02/12 Revision</a:t>
            </a:r>
            <a:endParaRPr lang="en-US" dirty="0"/>
          </a:p>
        </p:txBody>
      </p:sp>
      <p:sp>
        <p:nvSpPr>
          <p:cNvPr id="28676" name="Rectangle 4"/>
          <p:cNvSpPr>
            <a:spLocks noGrp="1" noRot="1" noChangeAspect="1" noChangeArrowheads="1" noTextEdit="1"/>
          </p:cNvSpPr>
          <p:nvPr>
            <p:ph type="sldImg" idx="2"/>
          </p:nvPr>
        </p:nvSpPr>
        <p:spPr bwMode="auto">
          <a:xfrm>
            <a:off x="1162050" y="692150"/>
            <a:ext cx="4699000" cy="3524250"/>
          </a:xfrm>
          <a:prstGeom prst="rect">
            <a:avLst/>
          </a:prstGeom>
          <a:noFill/>
          <a:ln w="9525">
            <a:solidFill>
              <a:srgbClr val="000000"/>
            </a:solidFill>
            <a:miter lim="800000"/>
            <a:headEnd/>
            <a:tailEnd/>
          </a:ln>
        </p:spPr>
      </p:sp>
      <p:sp>
        <p:nvSpPr>
          <p:cNvPr id="18437" name="Rectangle 5"/>
          <p:cNvSpPr>
            <a:spLocks noGrp="1" noChangeArrowheads="1"/>
          </p:cNvSpPr>
          <p:nvPr>
            <p:ph type="body" sz="quarter" idx="3"/>
          </p:nvPr>
        </p:nvSpPr>
        <p:spPr bwMode="auto">
          <a:xfrm>
            <a:off x="935038" y="4446588"/>
            <a:ext cx="5140325" cy="4138612"/>
          </a:xfrm>
          <a:prstGeom prst="rect">
            <a:avLst/>
          </a:prstGeom>
          <a:noFill/>
          <a:ln w="9525">
            <a:noFill/>
            <a:miter lim="800000"/>
            <a:headEnd/>
            <a:tailEnd/>
          </a:ln>
        </p:spPr>
        <p:txBody>
          <a:bodyPr vert="horz" wrap="square" lIns="92469" tIns="46234" rIns="92469" bIns="46234"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8438" name="Rectangle 6"/>
          <p:cNvSpPr>
            <a:spLocks noGrp="1" noChangeArrowheads="1"/>
          </p:cNvSpPr>
          <p:nvPr>
            <p:ph type="ftr" sz="quarter" idx="4"/>
          </p:nvPr>
        </p:nvSpPr>
        <p:spPr bwMode="auto">
          <a:xfrm>
            <a:off x="0" y="8815388"/>
            <a:ext cx="3040063" cy="460375"/>
          </a:xfrm>
          <a:prstGeom prst="rect">
            <a:avLst/>
          </a:prstGeom>
          <a:noFill/>
          <a:ln w="9525">
            <a:noFill/>
            <a:miter lim="800000"/>
            <a:headEnd/>
            <a:tailEnd/>
          </a:ln>
        </p:spPr>
        <p:txBody>
          <a:bodyPr vert="horz" wrap="square" lIns="92469" tIns="46234" rIns="92469" bIns="46234" numCol="1" anchor="b" anchorCtr="0" compatLnSpc="1">
            <a:prstTxWarp prst="textNoShape">
              <a:avLst/>
            </a:prstTxWarp>
          </a:bodyPr>
          <a:lstStyle>
            <a:lvl1pPr algn="l" defTabSz="923925">
              <a:defRPr sz="1200"/>
            </a:lvl1pPr>
          </a:lstStyle>
          <a:p>
            <a:pPr>
              <a:defRPr/>
            </a:pPr>
            <a:endParaRPr lang="en-US" dirty="0"/>
          </a:p>
        </p:txBody>
      </p:sp>
      <p:sp>
        <p:nvSpPr>
          <p:cNvPr id="18439" name="Rectangle 7"/>
          <p:cNvSpPr>
            <a:spLocks noGrp="1" noChangeArrowheads="1"/>
          </p:cNvSpPr>
          <p:nvPr>
            <p:ph type="sldNum" sz="quarter" idx="5"/>
          </p:nvPr>
        </p:nvSpPr>
        <p:spPr bwMode="auto">
          <a:xfrm>
            <a:off x="3970338" y="8815388"/>
            <a:ext cx="3040062" cy="460375"/>
          </a:xfrm>
          <a:prstGeom prst="rect">
            <a:avLst/>
          </a:prstGeom>
          <a:noFill/>
          <a:ln w="9525">
            <a:noFill/>
            <a:miter lim="800000"/>
            <a:headEnd/>
            <a:tailEnd/>
          </a:ln>
        </p:spPr>
        <p:txBody>
          <a:bodyPr vert="horz" wrap="square" lIns="92469" tIns="46234" rIns="92469" bIns="46234" numCol="1" anchor="b" anchorCtr="0" compatLnSpc="1">
            <a:prstTxWarp prst="textNoShape">
              <a:avLst/>
            </a:prstTxWarp>
          </a:bodyPr>
          <a:lstStyle>
            <a:lvl1pPr algn="r" defTabSz="923925">
              <a:defRPr sz="1200"/>
            </a:lvl1pPr>
          </a:lstStyle>
          <a:p>
            <a:pPr>
              <a:defRPr/>
            </a:pPr>
            <a:fld id="{9BC96B64-954D-4C90-AD4D-BC7CF4F1DC2F}" type="slidenum">
              <a:rPr lang="en-US"/>
              <a:pPr>
                <a:defRPr/>
              </a:pPr>
              <a:t>‹#›</a:t>
            </a:fld>
            <a:endParaRPr lang="en-US" dirty="0"/>
          </a:p>
        </p:txBody>
      </p:sp>
    </p:spTree>
    <p:extLst>
      <p:ext uri="{BB962C8B-B14F-4D97-AF65-F5344CB8AC3E}">
        <p14:creationId xmlns:p14="http://schemas.microsoft.com/office/powerpoint/2010/main" val="4220486816"/>
      </p:ext>
    </p:extLst>
  </p:cSld>
  <p:clrMap bg1="lt1" tx1="dk1" bg2="lt2" tx2="dk2" accent1="accent1" accent2="accent2" accent3="accent3" accent4="accent4" accent5="accent5" accent6="accent6" hlink="hlink" folHlink="folHlink"/>
  <p:hf hdr="0" ftr="0"/>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 Target="../slides/slide11.xml"/><Relationship Id="rId1" Type="http://schemas.openxmlformats.org/officeDocument/2006/relationships/notesMaster" Target="../notesMasters/notesMaster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Rot="1" noChangeAspect="1" noChangeArrowheads="1" noTextEdit="1"/>
          </p:cNvSpPr>
          <p:nvPr>
            <p:ph type="sldImg"/>
          </p:nvPr>
        </p:nvSpPr>
        <p:spPr>
          <a:ln/>
        </p:spPr>
      </p:sp>
      <p:sp>
        <p:nvSpPr>
          <p:cNvPr id="29699" name="Rectangle 3"/>
          <p:cNvSpPr>
            <a:spLocks noGrp="1" noChangeArrowheads="1"/>
          </p:cNvSpPr>
          <p:nvPr>
            <p:ph type="body" idx="1"/>
          </p:nvPr>
        </p:nvSpPr>
        <p:spPr>
          <a:noFill/>
          <a:ln/>
        </p:spPr>
        <p:txBody>
          <a:bodyPr/>
          <a:lstStyle/>
          <a:p>
            <a:pPr marL="171450" indent="-171450" eaLnBrk="1" hangingPunct="1">
              <a:buFont typeface="Arial" pitchFamily="34" charset="0"/>
              <a:buChar char="•"/>
            </a:pPr>
            <a:r>
              <a:rPr lang="en-US" dirty="0" smtClean="0"/>
              <a:t>No additional notes provided</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dirty="0" smtClean="0"/>
              <a:t>The categories provided are within the specific language of the law. </a:t>
            </a:r>
            <a:endParaRPr lang="en-US" dirty="0"/>
          </a:p>
        </p:txBody>
      </p:sp>
      <p:sp>
        <p:nvSpPr>
          <p:cNvPr id="5" name="Slide Number Placeholder 4"/>
          <p:cNvSpPr>
            <a:spLocks noGrp="1"/>
          </p:cNvSpPr>
          <p:nvPr>
            <p:ph type="sldNum" sz="quarter" idx="11"/>
          </p:nvPr>
        </p:nvSpPr>
        <p:spPr/>
        <p:txBody>
          <a:bodyPr/>
          <a:lstStyle/>
          <a:p>
            <a:pPr>
              <a:defRPr/>
            </a:pPr>
            <a:fld id="{9BC96B64-954D-4C90-AD4D-BC7CF4F1DC2F}" type="slidenum">
              <a:rPr lang="en-US" smtClean="0"/>
              <a:pPr>
                <a:defRPr/>
              </a:pPr>
              <a:t>10</a:t>
            </a:fld>
            <a:endParaRPr lang="en-US" dirty="0"/>
          </a:p>
        </p:txBody>
      </p:sp>
    </p:spTree>
    <p:extLst>
      <p:ext uri="{BB962C8B-B14F-4D97-AF65-F5344CB8AC3E}">
        <p14:creationId xmlns:p14="http://schemas.microsoft.com/office/powerpoint/2010/main" val="59812012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476500" y="61368"/>
            <a:ext cx="2232660" cy="1538071"/>
          </a:xfrm>
        </p:spPr>
      </p:sp>
      <p:sp>
        <p:nvSpPr>
          <p:cNvPr id="3" name="Notes Placeholder 2"/>
          <p:cNvSpPr>
            <a:spLocks noGrp="1"/>
          </p:cNvSpPr>
          <p:nvPr>
            <p:ph type="body" idx="1"/>
          </p:nvPr>
        </p:nvSpPr>
        <p:spPr>
          <a:xfrm>
            <a:off x="213360" y="1592580"/>
            <a:ext cx="6614160" cy="6992620"/>
          </a:xfrm>
        </p:spPr>
        <p:txBody>
          <a:bodyPr/>
          <a:lstStyle/>
          <a:p>
            <a:r>
              <a:rPr lang="en-US" dirty="0" smtClean="0"/>
              <a:t>Language within HB 1901 (pages 42 -44)</a:t>
            </a:r>
            <a:r>
              <a:rPr lang="en-US" dirty="0" smtClean="0">
                <a:sym typeface="Wingdings" pitchFamily="2" charset="2"/>
              </a:rPr>
              <a:t> </a:t>
            </a:r>
            <a:r>
              <a:rPr lang="en-US" dirty="0" smtClean="0"/>
              <a:t>For professional employees and temporary professional employees serving as principals, the following shall apply:</a:t>
            </a:r>
          </a:p>
          <a:p>
            <a:endParaRPr lang="en-US" dirty="0" smtClean="0"/>
          </a:p>
          <a:p>
            <a:endParaRPr lang="en-US" dirty="0"/>
          </a:p>
        </p:txBody>
      </p:sp>
      <p:sp>
        <p:nvSpPr>
          <p:cNvPr id="5" name="Slide Number Placeholder 4"/>
          <p:cNvSpPr>
            <a:spLocks noGrp="1"/>
          </p:cNvSpPr>
          <p:nvPr>
            <p:ph type="sldNum" sz="quarter" idx="11"/>
          </p:nvPr>
        </p:nvSpPr>
        <p:spPr/>
        <p:txBody>
          <a:bodyPr/>
          <a:lstStyle/>
          <a:p>
            <a:pPr>
              <a:defRPr/>
            </a:pPr>
            <a:fld id="{9BC96B64-954D-4C90-AD4D-BC7CF4F1DC2F}" type="slidenum">
              <a:rPr lang="en-US" smtClean="0"/>
              <a:pPr>
                <a:defRPr/>
              </a:pPr>
              <a:t>11</a:t>
            </a:fld>
            <a:endParaRPr lang="en-US" dirty="0"/>
          </a:p>
        </p:txBody>
      </p:sp>
      <p:pic>
        <p:nvPicPr>
          <p:cNvPr id="205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6220" y="2071848"/>
            <a:ext cx="3171824" cy="42860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4"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4316" y="6377940"/>
            <a:ext cx="3454017" cy="2682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5"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62350" y="2072640"/>
            <a:ext cx="3353734" cy="22631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6" name="Picture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586164" y="4356736"/>
            <a:ext cx="3218496" cy="17927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Rectangle 9"/>
          <p:cNvSpPr/>
          <p:nvPr/>
        </p:nvSpPr>
        <p:spPr>
          <a:xfrm>
            <a:off x="203836" y="2071848"/>
            <a:ext cx="3328034" cy="698833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17"/>
          <p:cNvSpPr/>
          <p:nvPr/>
        </p:nvSpPr>
        <p:spPr>
          <a:xfrm>
            <a:off x="3587116" y="2071848"/>
            <a:ext cx="3328034" cy="698833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16692798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dirty="0" smtClean="0"/>
              <a:t>After July 1, 2014 </a:t>
            </a:r>
            <a:r>
              <a:rPr lang="en-US" dirty="0" smtClean="0">
                <a:sym typeface="Wingdings" pitchFamily="2" charset="2"/>
              </a:rPr>
              <a:t>  Any changes to the instrument have to go through the regulatory review  process (IRRC).</a:t>
            </a:r>
            <a:endParaRPr lang="en-US" dirty="0"/>
          </a:p>
        </p:txBody>
      </p:sp>
      <p:sp>
        <p:nvSpPr>
          <p:cNvPr id="5" name="Slide Number Placeholder 4"/>
          <p:cNvSpPr>
            <a:spLocks noGrp="1"/>
          </p:cNvSpPr>
          <p:nvPr>
            <p:ph type="sldNum" sz="quarter" idx="11"/>
          </p:nvPr>
        </p:nvSpPr>
        <p:spPr/>
        <p:txBody>
          <a:bodyPr/>
          <a:lstStyle/>
          <a:p>
            <a:pPr>
              <a:defRPr/>
            </a:pPr>
            <a:fld id="{9BC96B64-954D-4C90-AD4D-BC7CF4F1DC2F}" type="slidenum">
              <a:rPr lang="en-US" smtClean="0"/>
              <a:pPr>
                <a:defRPr/>
              </a:pPr>
              <a:t>12</a:t>
            </a:fld>
            <a:endParaRPr lang="en-US" dirty="0"/>
          </a:p>
        </p:txBody>
      </p:sp>
    </p:spTree>
    <p:extLst>
      <p:ext uri="{BB962C8B-B14F-4D97-AF65-F5344CB8AC3E}">
        <p14:creationId xmlns:p14="http://schemas.microsoft.com/office/powerpoint/2010/main" val="283579333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dirty="0" smtClean="0"/>
              <a:t>Selection of the components on this domain are intended to be strategic in nature.  These components help to establish the climate/culture of the school.</a:t>
            </a:r>
            <a:endParaRPr lang="en-US" dirty="0"/>
          </a:p>
        </p:txBody>
      </p:sp>
      <p:sp>
        <p:nvSpPr>
          <p:cNvPr id="5" name="Slide Number Placeholder 4"/>
          <p:cNvSpPr>
            <a:spLocks noGrp="1"/>
          </p:cNvSpPr>
          <p:nvPr>
            <p:ph type="sldNum" sz="quarter" idx="11"/>
          </p:nvPr>
        </p:nvSpPr>
        <p:spPr/>
        <p:txBody>
          <a:bodyPr/>
          <a:lstStyle/>
          <a:p>
            <a:pPr>
              <a:defRPr/>
            </a:pPr>
            <a:fld id="{9BC96B64-954D-4C90-AD4D-BC7CF4F1DC2F}" type="slidenum">
              <a:rPr lang="en-US" smtClean="0"/>
              <a:pPr>
                <a:defRPr/>
              </a:pPr>
              <a:t>13</a:t>
            </a:fld>
            <a:endParaRPr lang="en-US" dirty="0"/>
          </a:p>
        </p:txBody>
      </p:sp>
    </p:spTree>
    <p:extLst>
      <p:ext uri="{BB962C8B-B14F-4D97-AF65-F5344CB8AC3E}">
        <p14:creationId xmlns:p14="http://schemas.microsoft.com/office/powerpoint/2010/main" val="297826974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dirty="0" smtClean="0"/>
              <a:t>At the end of the Principal Effectiveness Instrument is a component level alignment with the Pennsylvania Core and Corollary standards, as well as an alignment with the legislated nomenclature.  </a:t>
            </a:r>
            <a:endParaRPr lang="en-US" dirty="0"/>
          </a:p>
        </p:txBody>
      </p:sp>
      <p:sp>
        <p:nvSpPr>
          <p:cNvPr id="5" name="Slide Number Placeholder 4"/>
          <p:cNvSpPr>
            <a:spLocks noGrp="1"/>
          </p:cNvSpPr>
          <p:nvPr>
            <p:ph type="sldNum" sz="quarter" idx="11"/>
          </p:nvPr>
        </p:nvSpPr>
        <p:spPr/>
        <p:txBody>
          <a:bodyPr/>
          <a:lstStyle/>
          <a:p>
            <a:pPr>
              <a:defRPr/>
            </a:pPr>
            <a:fld id="{9BC96B64-954D-4C90-AD4D-BC7CF4F1DC2F}" type="slidenum">
              <a:rPr lang="en-US" smtClean="0"/>
              <a:pPr>
                <a:defRPr/>
              </a:pPr>
              <a:t>14</a:t>
            </a:fld>
            <a:endParaRPr lang="en-US" dirty="0"/>
          </a:p>
        </p:txBody>
      </p:sp>
    </p:spTree>
    <p:extLst>
      <p:ext uri="{BB962C8B-B14F-4D97-AF65-F5344CB8AC3E}">
        <p14:creationId xmlns:p14="http://schemas.microsoft.com/office/powerpoint/2010/main" val="1868014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dirty="0"/>
              <a:t>Selection of the components on this domain are intended to be </a:t>
            </a:r>
            <a:r>
              <a:rPr lang="en-US" dirty="0" smtClean="0"/>
              <a:t>tactical </a:t>
            </a:r>
            <a:r>
              <a:rPr lang="en-US" dirty="0"/>
              <a:t>in </a:t>
            </a:r>
            <a:r>
              <a:rPr lang="en-US" dirty="0" smtClean="0"/>
              <a:t>nature, which look at a school from a systems perspective.</a:t>
            </a:r>
          </a:p>
          <a:p>
            <a:pPr marL="171450" indent="-171450">
              <a:buFont typeface="Arial" pitchFamily="34" charset="0"/>
              <a:buChar char="•"/>
            </a:pPr>
            <a:r>
              <a:rPr lang="en-US" dirty="0" smtClean="0"/>
              <a:t>Federal Mandates </a:t>
            </a:r>
            <a:r>
              <a:rPr lang="en-US" dirty="0" smtClean="0">
                <a:sym typeface="Wingdings" pitchFamily="2" charset="2"/>
              </a:rPr>
              <a:t>  Schools receiving School Improvement Grants (SIG) need to be sure those requirements are included here.</a:t>
            </a:r>
            <a:endParaRPr lang="en-US" dirty="0"/>
          </a:p>
          <a:p>
            <a:endParaRPr lang="en-US" dirty="0"/>
          </a:p>
        </p:txBody>
      </p:sp>
      <p:sp>
        <p:nvSpPr>
          <p:cNvPr id="5" name="Slide Number Placeholder 4"/>
          <p:cNvSpPr>
            <a:spLocks noGrp="1"/>
          </p:cNvSpPr>
          <p:nvPr>
            <p:ph type="sldNum" sz="quarter" idx="11"/>
          </p:nvPr>
        </p:nvSpPr>
        <p:spPr/>
        <p:txBody>
          <a:bodyPr/>
          <a:lstStyle/>
          <a:p>
            <a:pPr>
              <a:defRPr/>
            </a:pPr>
            <a:fld id="{9BC96B64-954D-4C90-AD4D-BC7CF4F1DC2F}" type="slidenum">
              <a:rPr lang="en-US" smtClean="0"/>
              <a:pPr>
                <a:defRPr/>
              </a:pPr>
              <a:t>15</a:t>
            </a:fld>
            <a:endParaRPr lang="en-US" dirty="0"/>
          </a:p>
        </p:txBody>
      </p:sp>
    </p:spTree>
    <p:extLst>
      <p:ext uri="{BB962C8B-B14F-4D97-AF65-F5344CB8AC3E}">
        <p14:creationId xmlns:p14="http://schemas.microsoft.com/office/powerpoint/2010/main" val="76331366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dirty="0"/>
              <a:t>Federal Mandates </a:t>
            </a:r>
            <a:r>
              <a:rPr lang="en-US" dirty="0">
                <a:sym typeface="Wingdings" pitchFamily="2" charset="2"/>
              </a:rPr>
              <a:t>  Schools receiving School Improvement Grants (SIG) need to be sure those requirements are </a:t>
            </a:r>
            <a:r>
              <a:rPr lang="en-US" dirty="0" smtClean="0">
                <a:sym typeface="Wingdings" pitchFamily="2" charset="2"/>
              </a:rPr>
              <a:t>included as part of their school improvement initiatives as principals are evaluated.</a:t>
            </a:r>
            <a:endParaRPr lang="en-US" dirty="0"/>
          </a:p>
          <a:p>
            <a:endParaRPr lang="en-US" dirty="0"/>
          </a:p>
        </p:txBody>
      </p:sp>
      <p:sp>
        <p:nvSpPr>
          <p:cNvPr id="5" name="Slide Number Placeholder 4"/>
          <p:cNvSpPr>
            <a:spLocks noGrp="1"/>
          </p:cNvSpPr>
          <p:nvPr>
            <p:ph type="sldNum" sz="quarter" idx="11"/>
          </p:nvPr>
        </p:nvSpPr>
        <p:spPr/>
        <p:txBody>
          <a:bodyPr/>
          <a:lstStyle/>
          <a:p>
            <a:pPr>
              <a:defRPr/>
            </a:pPr>
            <a:fld id="{9BC96B64-954D-4C90-AD4D-BC7CF4F1DC2F}" type="slidenum">
              <a:rPr lang="en-US" smtClean="0"/>
              <a:pPr>
                <a:defRPr/>
              </a:pPr>
              <a:t>16</a:t>
            </a:fld>
            <a:endParaRPr lang="en-US" dirty="0"/>
          </a:p>
        </p:txBody>
      </p:sp>
    </p:spTree>
    <p:extLst>
      <p:ext uri="{BB962C8B-B14F-4D97-AF65-F5344CB8AC3E}">
        <p14:creationId xmlns:p14="http://schemas.microsoft.com/office/powerpoint/2010/main" val="3402033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dirty="0" smtClean="0"/>
              <a:t>Planning is taking place to offer professional development within SAS.</a:t>
            </a:r>
          </a:p>
          <a:p>
            <a:pPr marL="171450" indent="-171450">
              <a:buFont typeface="Arial" pitchFamily="34" charset="0"/>
              <a:buChar char="•"/>
            </a:pPr>
            <a:r>
              <a:rPr lang="en-US" dirty="0" smtClean="0"/>
              <a:t>Also professional development within the PIL program will be directly aligned to Principal Effectiveness.</a:t>
            </a:r>
            <a:endParaRPr lang="en-US" dirty="0"/>
          </a:p>
        </p:txBody>
      </p:sp>
      <p:sp>
        <p:nvSpPr>
          <p:cNvPr id="5" name="Slide Number Placeholder 4"/>
          <p:cNvSpPr>
            <a:spLocks noGrp="1"/>
          </p:cNvSpPr>
          <p:nvPr>
            <p:ph type="sldNum" sz="quarter" idx="11"/>
          </p:nvPr>
        </p:nvSpPr>
        <p:spPr/>
        <p:txBody>
          <a:bodyPr/>
          <a:lstStyle/>
          <a:p>
            <a:pPr>
              <a:defRPr/>
            </a:pPr>
            <a:fld id="{9BC96B64-954D-4C90-AD4D-BC7CF4F1DC2F}" type="slidenum">
              <a:rPr lang="en-US" smtClean="0"/>
              <a:pPr>
                <a:defRPr/>
              </a:pPr>
              <a:t>17</a:t>
            </a:fld>
            <a:endParaRPr lang="en-US" dirty="0"/>
          </a:p>
        </p:txBody>
      </p:sp>
    </p:spTree>
    <p:extLst>
      <p:ext uri="{BB962C8B-B14F-4D97-AF65-F5344CB8AC3E}">
        <p14:creationId xmlns:p14="http://schemas.microsoft.com/office/powerpoint/2010/main" val="162946797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dirty="0" smtClean="0"/>
              <a:t>This is a screen capture of the page within the Principal Effectiveness Instrument that provides a component-level alignment with </a:t>
            </a:r>
            <a:r>
              <a:rPr lang="en-US" dirty="0"/>
              <a:t>the Pennsylvania Core and Corollary standards, as well as an alignment with the legislated nomenclature.  </a:t>
            </a:r>
          </a:p>
          <a:p>
            <a:endParaRPr lang="en-US" dirty="0"/>
          </a:p>
        </p:txBody>
      </p:sp>
      <p:sp>
        <p:nvSpPr>
          <p:cNvPr id="5" name="Slide Number Placeholder 4"/>
          <p:cNvSpPr>
            <a:spLocks noGrp="1"/>
          </p:cNvSpPr>
          <p:nvPr>
            <p:ph type="sldNum" sz="quarter" idx="11"/>
          </p:nvPr>
        </p:nvSpPr>
        <p:spPr/>
        <p:txBody>
          <a:bodyPr/>
          <a:lstStyle/>
          <a:p>
            <a:pPr>
              <a:defRPr/>
            </a:pPr>
            <a:fld id="{9BC96B64-954D-4C90-AD4D-BC7CF4F1DC2F}" type="slidenum">
              <a:rPr lang="en-US" smtClean="0"/>
              <a:pPr>
                <a:defRPr/>
              </a:pPr>
              <a:t>18</a:t>
            </a:fld>
            <a:endParaRPr lang="en-US" dirty="0"/>
          </a:p>
        </p:txBody>
      </p:sp>
    </p:spTree>
    <p:extLst>
      <p:ext uri="{BB962C8B-B14F-4D97-AF65-F5344CB8AC3E}">
        <p14:creationId xmlns:p14="http://schemas.microsoft.com/office/powerpoint/2010/main" val="262072793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txBox="1">
            <a:spLocks noGrp="1" noChangeArrowheads="1"/>
          </p:cNvSpPr>
          <p:nvPr/>
        </p:nvSpPr>
        <p:spPr bwMode="auto">
          <a:xfrm>
            <a:off x="3970338" y="8815388"/>
            <a:ext cx="3040062" cy="460375"/>
          </a:xfrm>
          <a:prstGeom prst="rect">
            <a:avLst/>
          </a:prstGeom>
          <a:noFill/>
          <a:ln w="9525">
            <a:noFill/>
            <a:miter lim="800000"/>
            <a:headEnd/>
            <a:tailEnd/>
          </a:ln>
        </p:spPr>
        <p:txBody>
          <a:bodyPr lIns="92469" tIns="46234" rIns="92469" bIns="46234" anchor="b"/>
          <a:lstStyle/>
          <a:p>
            <a:pPr algn="r" defTabSz="923925"/>
            <a:fld id="{153218E1-5842-42BC-8841-B2DA69533A8A}" type="slidenum">
              <a:rPr lang="en-US" sz="1200"/>
              <a:pPr algn="r" defTabSz="923925"/>
              <a:t>19</a:t>
            </a:fld>
            <a:endParaRPr lang="en-US" sz="1200" dirty="0"/>
          </a:p>
        </p:txBody>
      </p:sp>
      <p:sp>
        <p:nvSpPr>
          <p:cNvPr id="30723" name="Rectangle 7"/>
          <p:cNvSpPr txBox="1">
            <a:spLocks noGrp="1" noChangeArrowheads="1"/>
          </p:cNvSpPr>
          <p:nvPr/>
        </p:nvSpPr>
        <p:spPr bwMode="auto">
          <a:xfrm>
            <a:off x="3970338" y="8815388"/>
            <a:ext cx="3040062" cy="458787"/>
          </a:xfrm>
          <a:prstGeom prst="rect">
            <a:avLst/>
          </a:prstGeom>
          <a:noFill/>
          <a:ln w="9525">
            <a:noFill/>
            <a:miter lim="800000"/>
            <a:headEnd/>
            <a:tailEnd/>
          </a:ln>
        </p:spPr>
        <p:txBody>
          <a:bodyPr lIns="92452" tIns="46225" rIns="92452" bIns="46225" anchor="b"/>
          <a:lstStyle/>
          <a:p>
            <a:pPr algn="r" defTabSz="923925"/>
            <a:fld id="{756034D5-5C07-4ED7-8999-C0F82EB00BC7}" type="slidenum">
              <a:rPr lang="en-US" sz="1300"/>
              <a:pPr algn="r" defTabSz="923925"/>
              <a:t>19</a:t>
            </a:fld>
            <a:endParaRPr lang="en-US" sz="1300" dirty="0"/>
          </a:p>
        </p:txBody>
      </p:sp>
      <p:sp>
        <p:nvSpPr>
          <p:cNvPr id="30724" name="Rectangle 2"/>
          <p:cNvSpPr>
            <a:spLocks noGrp="1" noRot="1" noChangeAspect="1" noChangeArrowheads="1" noTextEdit="1"/>
          </p:cNvSpPr>
          <p:nvPr>
            <p:ph type="sldImg"/>
          </p:nvPr>
        </p:nvSpPr>
        <p:spPr>
          <a:xfrm>
            <a:off x="1284288" y="320675"/>
            <a:ext cx="4479925" cy="3360738"/>
          </a:xfrm>
          <a:ln/>
        </p:spPr>
      </p:sp>
      <p:sp>
        <p:nvSpPr>
          <p:cNvPr id="30725" name="Rectangle 3"/>
          <p:cNvSpPr>
            <a:spLocks noGrp="1" noChangeArrowheads="1"/>
          </p:cNvSpPr>
          <p:nvPr>
            <p:ph type="body" idx="1"/>
          </p:nvPr>
        </p:nvSpPr>
        <p:spPr>
          <a:xfrm>
            <a:off x="754063" y="3838575"/>
            <a:ext cx="5164137" cy="4167188"/>
          </a:xfrm>
          <a:noFill/>
          <a:ln/>
        </p:spPr>
        <p:txBody>
          <a:bodyPr lIns="93186" tIns="46589" rIns="93186" bIns="46589"/>
          <a:lstStyle/>
          <a:p>
            <a:pPr marL="171450" indent="-171450" eaLnBrk="1" hangingPunct="1">
              <a:buFont typeface="Arial" pitchFamily="34" charset="0"/>
              <a:buChar char="•"/>
            </a:pPr>
            <a:r>
              <a:rPr lang="en-US" dirty="0"/>
              <a:t>No additional notes provided</a:t>
            </a:r>
          </a:p>
          <a:p>
            <a:pPr eaLnBrk="1" hangingPunct="1"/>
            <a:endParaRPr lang="en-US"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dirty="0" smtClean="0"/>
              <a:t>Also current evaluation processes are not always fair and objective.</a:t>
            </a:r>
            <a:endParaRPr lang="en-US" dirty="0"/>
          </a:p>
        </p:txBody>
      </p:sp>
      <p:sp>
        <p:nvSpPr>
          <p:cNvPr id="5" name="Slide Number Placeholder 4"/>
          <p:cNvSpPr>
            <a:spLocks noGrp="1"/>
          </p:cNvSpPr>
          <p:nvPr>
            <p:ph type="sldNum" sz="quarter" idx="11"/>
          </p:nvPr>
        </p:nvSpPr>
        <p:spPr/>
        <p:txBody>
          <a:bodyPr/>
          <a:lstStyle/>
          <a:p>
            <a:pPr>
              <a:defRPr/>
            </a:pPr>
            <a:fld id="{9BC96B64-954D-4C90-AD4D-BC7CF4F1DC2F}" type="slidenum">
              <a:rPr lang="en-US" smtClean="0"/>
              <a:pPr>
                <a:defRPr/>
              </a:pPr>
              <a:t>2</a:t>
            </a:fld>
            <a:endParaRPr lang="en-US" dirty="0"/>
          </a:p>
        </p:txBody>
      </p:sp>
    </p:spTree>
    <p:extLst>
      <p:ext uri="{BB962C8B-B14F-4D97-AF65-F5344CB8AC3E}">
        <p14:creationId xmlns:p14="http://schemas.microsoft.com/office/powerpoint/2010/main" val="39614758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dirty="0" smtClean="0"/>
              <a:t>This will be the 1</a:t>
            </a:r>
            <a:r>
              <a:rPr lang="en-US" baseline="30000" dirty="0" smtClean="0"/>
              <a:t>st</a:t>
            </a:r>
            <a:r>
              <a:rPr lang="en-US" dirty="0" smtClean="0"/>
              <a:t> universal evaluation instrument for principals in Pennsylvania. </a:t>
            </a:r>
          </a:p>
          <a:p>
            <a:pPr marL="171450" indent="-171450">
              <a:buFont typeface="Arial" pitchFamily="34" charset="0"/>
              <a:buChar char="•"/>
            </a:pPr>
            <a:r>
              <a:rPr lang="en-US" dirty="0" smtClean="0"/>
              <a:t>Sustainability will be addressed through the PIL program for both principals and teachers.</a:t>
            </a:r>
          </a:p>
          <a:p>
            <a:pPr marL="171450" indent="-171450">
              <a:buFont typeface="Arial" pitchFamily="34" charset="0"/>
              <a:buChar char="•"/>
            </a:pPr>
            <a:r>
              <a:rPr lang="en-US" dirty="0" smtClean="0"/>
              <a:t>Reliability and validity can be a challenge, although we now have the research firm Mathematica working with us to address these issues during the various roll-out phases.</a:t>
            </a:r>
          </a:p>
          <a:p>
            <a:pPr marL="171450" indent="-171450">
              <a:buFont typeface="Arial" pitchFamily="34" charset="0"/>
              <a:buChar char="•"/>
            </a:pPr>
            <a:r>
              <a:rPr lang="en-US" dirty="0" smtClean="0"/>
              <a:t>Note that we do not have a “Teachscape-like” inter-rater reliability tool; however, much time is being spent developing training and other resources to help in the calibration of various evaluators.  </a:t>
            </a:r>
          </a:p>
        </p:txBody>
      </p:sp>
      <p:sp>
        <p:nvSpPr>
          <p:cNvPr id="5" name="Slide Number Placeholder 4"/>
          <p:cNvSpPr>
            <a:spLocks noGrp="1"/>
          </p:cNvSpPr>
          <p:nvPr>
            <p:ph type="sldNum" sz="quarter" idx="11"/>
          </p:nvPr>
        </p:nvSpPr>
        <p:spPr/>
        <p:txBody>
          <a:bodyPr/>
          <a:lstStyle/>
          <a:p>
            <a:pPr>
              <a:defRPr/>
            </a:pPr>
            <a:fld id="{9BC96B64-954D-4C90-AD4D-BC7CF4F1DC2F}" type="slidenum">
              <a:rPr lang="en-US" smtClean="0"/>
              <a:pPr>
                <a:defRPr/>
              </a:pPr>
              <a:t>3</a:t>
            </a:fld>
            <a:endParaRPr lang="en-US" dirty="0"/>
          </a:p>
        </p:txBody>
      </p:sp>
    </p:spTree>
    <p:extLst>
      <p:ext uri="{BB962C8B-B14F-4D97-AF65-F5344CB8AC3E}">
        <p14:creationId xmlns:p14="http://schemas.microsoft.com/office/powerpoint/2010/main" val="14843201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dirty="0" smtClean="0"/>
              <a:t>Note that we also used the state level principal management scorecard to develop the criteria and outcomes for the evaluation.</a:t>
            </a:r>
          </a:p>
          <a:p>
            <a:pPr marL="171450" indent="-171450">
              <a:buFont typeface="Arial" pitchFamily="34" charset="0"/>
              <a:buChar char="•"/>
            </a:pPr>
            <a:r>
              <a:rPr lang="en-US" dirty="0" smtClean="0"/>
              <a:t>The Core and Corollary Leadership Standards are tied directly into the PIL Program.</a:t>
            </a:r>
          </a:p>
          <a:p>
            <a:pPr marL="171450" indent="-171450">
              <a:buFont typeface="Arial" pitchFamily="34" charset="0"/>
              <a:buChar char="•"/>
            </a:pPr>
            <a:r>
              <a:rPr lang="en-US" dirty="0" smtClean="0"/>
              <a:t>Extensive Research </a:t>
            </a:r>
            <a:r>
              <a:rPr lang="en-US" dirty="0" smtClean="0">
                <a:sym typeface="Wingdings" pitchFamily="2" charset="2"/>
              </a:rPr>
              <a:t>  There was a dearth of research to guide our work in looking at policies and practices of principals.</a:t>
            </a:r>
          </a:p>
          <a:p>
            <a:pPr marL="171450" indent="-171450">
              <a:buFont typeface="Arial" pitchFamily="34" charset="0"/>
              <a:buChar char="•"/>
            </a:pPr>
            <a:r>
              <a:rPr lang="en-US" dirty="0" smtClean="0">
                <a:sym typeface="Wingdings" pitchFamily="2" charset="2"/>
              </a:rPr>
              <a:t>We are hopeful that this new evaluative tool will lead to greater interactions between superintendents and principals.  In turn, this opens the door for ongoing professional development opportunities.  </a:t>
            </a:r>
            <a:endParaRPr lang="en-US" dirty="0"/>
          </a:p>
        </p:txBody>
      </p:sp>
      <p:sp>
        <p:nvSpPr>
          <p:cNvPr id="5" name="Slide Number Placeholder 4"/>
          <p:cNvSpPr>
            <a:spLocks noGrp="1"/>
          </p:cNvSpPr>
          <p:nvPr>
            <p:ph type="sldNum" sz="quarter" idx="11"/>
          </p:nvPr>
        </p:nvSpPr>
        <p:spPr/>
        <p:txBody>
          <a:bodyPr/>
          <a:lstStyle/>
          <a:p>
            <a:pPr>
              <a:defRPr/>
            </a:pPr>
            <a:fld id="{9BC96B64-954D-4C90-AD4D-BC7CF4F1DC2F}" type="slidenum">
              <a:rPr lang="en-US" smtClean="0"/>
              <a:pPr>
                <a:defRPr/>
              </a:pPr>
              <a:t>4</a:t>
            </a:fld>
            <a:endParaRPr lang="en-US" dirty="0"/>
          </a:p>
        </p:txBody>
      </p:sp>
    </p:spTree>
    <p:extLst>
      <p:ext uri="{BB962C8B-B14F-4D97-AF65-F5344CB8AC3E}">
        <p14:creationId xmlns:p14="http://schemas.microsoft.com/office/powerpoint/2010/main" val="33493357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dirty="0" smtClean="0"/>
              <a:t>Multiple Observers </a:t>
            </a:r>
            <a:r>
              <a:rPr lang="en-US" dirty="0" smtClean="0">
                <a:sym typeface="Wingdings" pitchFamily="2" charset="2"/>
              </a:rPr>
              <a:t>  Can be a challenge for smaller districts.</a:t>
            </a:r>
          </a:p>
          <a:p>
            <a:pPr marL="171450" indent="-171450">
              <a:buFont typeface="Arial" pitchFamily="34" charset="0"/>
              <a:buChar char="•"/>
            </a:pPr>
            <a:r>
              <a:rPr lang="en-US" dirty="0" smtClean="0">
                <a:sym typeface="Wingdings" pitchFamily="2" charset="2"/>
              </a:rPr>
              <a:t>MET Study  It also discusses the importance of student feedback as an integral measure of teacher effectiveness, which could be part of the 360 feedback loop (inclusive of all stakeholders).</a:t>
            </a:r>
          </a:p>
        </p:txBody>
      </p:sp>
      <p:sp>
        <p:nvSpPr>
          <p:cNvPr id="5" name="Slide Number Placeholder 4"/>
          <p:cNvSpPr>
            <a:spLocks noGrp="1"/>
          </p:cNvSpPr>
          <p:nvPr>
            <p:ph type="sldNum" sz="quarter" idx="11"/>
          </p:nvPr>
        </p:nvSpPr>
        <p:spPr/>
        <p:txBody>
          <a:bodyPr/>
          <a:lstStyle/>
          <a:p>
            <a:pPr>
              <a:defRPr/>
            </a:pPr>
            <a:fld id="{9BC96B64-954D-4C90-AD4D-BC7CF4F1DC2F}" type="slidenum">
              <a:rPr lang="en-US" smtClean="0"/>
              <a:pPr>
                <a:defRPr/>
              </a:pPr>
              <a:t>5</a:t>
            </a:fld>
            <a:endParaRPr lang="en-US" dirty="0"/>
          </a:p>
        </p:txBody>
      </p:sp>
    </p:spTree>
    <p:extLst>
      <p:ext uri="{BB962C8B-B14F-4D97-AF65-F5344CB8AC3E}">
        <p14:creationId xmlns:p14="http://schemas.microsoft.com/office/powerpoint/2010/main" val="42647214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dirty="0" smtClean="0"/>
              <a:t>States and districts considering teacher effectiveness acknowledge the challenge of defining a formula that considers good teachers in highly performing schools moving to poorly performing schools.  The same contextual setting concerns also apply to principals.</a:t>
            </a:r>
          </a:p>
          <a:p>
            <a:pPr marL="171450" indent="-171450">
              <a:buFont typeface="Arial" pitchFamily="34" charset="0"/>
              <a:buChar char="•"/>
            </a:pPr>
            <a:r>
              <a:rPr lang="en-US" dirty="0" smtClean="0"/>
              <a:t>Ideally we would love to have a longitudinal study of a principal’s length of service as related to student achievement.  Other questions that would be interesting to consider include the impact of principals completing the requirements of PIL on principal longevity.  In both cases funding limitations prohibit the completion of such studies.  </a:t>
            </a:r>
            <a:endParaRPr lang="en-US" dirty="0"/>
          </a:p>
        </p:txBody>
      </p:sp>
      <p:sp>
        <p:nvSpPr>
          <p:cNvPr id="5" name="Slide Number Placeholder 4"/>
          <p:cNvSpPr>
            <a:spLocks noGrp="1"/>
          </p:cNvSpPr>
          <p:nvPr>
            <p:ph type="sldNum" sz="quarter" idx="11"/>
          </p:nvPr>
        </p:nvSpPr>
        <p:spPr/>
        <p:txBody>
          <a:bodyPr/>
          <a:lstStyle/>
          <a:p>
            <a:pPr>
              <a:defRPr/>
            </a:pPr>
            <a:fld id="{9BC96B64-954D-4C90-AD4D-BC7CF4F1DC2F}" type="slidenum">
              <a:rPr lang="en-US" smtClean="0"/>
              <a:pPr>
                <a:defRPr/>
              </a:pPr>
              <a:t>6</a:t>
            </a:fld>
            <a:endParaRPr lang="en-US" dirty="0"/>
          </a:p>
        </p:txBody>
      </p:sp>
    </p:spTree>
    <p:extLst>
      <p:ext uri="{BB962C8B-B14F-4D97-AF65-F5344CB8AC3E}">
        <p14:creationId xmlns:p14="http://schemas.microsoft.com/office/powerpoint/2010/main" val="8637963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dirty="0" smtClean="0"/>
              <a:t>The Wallace Foundation competencies were instrumental in helping to forge the domain level of the Principal Effectiveness Instrument.  </a:t>
            </a:r>
            <a:endParaRPr lang="en-US" dirty="0"/>
          </a:p>
        </p:txBody>
      </p:sp>
      <p:sp>
        <p:nvSpPr>
          <p:cNvPr id="5" name="Slide Number Placeholder 4"/>
          <p:cNvSpPr>
            <a:spLocks noGrp="1"/>
          </p:cNvSpPr>
          <p:nvPr>
            <p:ph type="sldNum" sz="quarter" idx="11"/>
          </p:nvPr>
        </p:nvSpPr>
        <p:spPr/>
        <p:txBody>
          <a:bodyPr/>
          <a:lstStyle/>
          <a:p>
            <a:pPr>
              <a:defRPr/>
            </a:pPr>
            <a:fld id="{9BC96B64-954D-4C90-AD4D-BC7CF4F1DC2F}" type="slidenum">
              <a:rPr lang="en-US" smtClean="0"/>
              <a:pPr>
                <a:defRPr/>
              </a:pPr>
              <a:t>7</a:t>
            </a:fld>
            <a:endParaRPr lang="en-US" dirty="0"/>
          </a:p>
        </p:txBody>
      </p:sp>
    </p:spTree>
    <p:extLst>
      <p:ext uri="{BB962C8B-B14F-4D97-AF65-F5344CB8AC3E}">
        <p14:creationId xmlns:p14="http://schemas.microsoft.com/office/powerpoint/2010/main" val="116595371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Additional notes from the CALDER report include:</a:t>
            </a:r>
          </a:p>
          <a:p>
            <a:pPr marL="171450" indent="-171450">
              <a:buFont typeface="Arial" pitchFamily="34" charset="0"/>
              <a:buChar char="•"/>
            </a:pPr>
            <a:r>
              <a:rPr lang="en-US" dirty="0" smtClean="0"/>
              <a:t>Principals play a critical role in retaining teachers.</a:t>
            </a:r>
          </a:p>
          <a:p>
            <a:pPr marL="171450" indent="-171450">
              <a:buFont typeface="Arial" pitchFamily="34" charset="0"/>
              <a:buChar char="•"/>
            </a:pPr>
            <a:r>
              <a:rPr lang="en-US" dirty="0" smtClean="0"/>
              <a:t>Teachers in schools with more effective principals improve more rapidly than those in schools with less effective principals.</a:t>
            </a:r>
          </a:p>
          <a:p>
            <a:pPr marL="171450" indent="-171450">
              <a:buFont typeface="Arial" pitchFamily="34" charset="0"/>
              <a:buChar char="•"/>
            </a:pPr>
            <a:r>
              <a:rPr lang="en-US" dirty="0" smtClean="0"/>
              <a:t>Effective principals recruit, retain, and develop high quality teachers.</a:t>
            </a:r>
          </a:p>
          <a:p>
            <a:pPr marL="171450" indent="-171450">
              <a:buFont typeface="Arial" pitchFamily="34" charset="0"/>
              <a:buChar char="•"/>
            </a:pPr>
            <a:r>
              <a:rPr lang="en-US" dirty="0" smtClean="0"/>
              <a:t>Experience as an assistant principal positively impacts test scores and suspension rates.</a:t>
            </a:r>
            <a:endParaRPr lang="en-US" dirty="0"/>
          </a:p>
        </p:txBody>
      </p:sp>
      <p:sp>
        <p:nvSpPr>
          <p:cNvPr id="5" name="Slide Number Placeholder 4"/>
          <p:cNvSpPr>
            <a:spLocks noGrp="1"/>
          </p:cNvSpPr>
          <p:nvPr>
            <p:ph type="sldNum" sz="quarter" idx="11"/>
          </p:nvPr>
        </p:nvSpPr>
        <p:spPr/>
        <p:txBody>
          <a:bodyPr/>
          <a:lstStyle/>
          <a:p>
            <a:pPr>
              <a:defRPr/>
            </a:pPr>
            <a:fld id="{9BC96B64-954D-4C90-AD4D-BC7CF4F1DC2F}" type="slidenum">
              <a:rPr lang="en-US" smtClean="0"/>
              <a:pPr>
                <a:defRPr/>
              </a:pPr>
              <a:t>8</a:t>
            </a:fld>
            <a:endParaRPr lang="en-US" dirty="0"/>
          </a:p>
        </p:txBody>
      </p:sp>
    </p:spTree>
    <p:extLst>
      <p:ext uri="{BB962C8B-B14F-4D97-AF65-F5344CB8AC3E}">
        <p14:creationId xmlns:p14="http://schemas.microsoft.com/office/powerpoint/2010/main" val="1149509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dirty="0"/>
              <a:t>No additional notes </a:t>
            </a:r>
            <a:r>
              <a:rPr lang="en-US" dirty="0" smtClean="0"/>
              <a:t>provided.</a:t>
            </a:r>
            <a:endParaRPr lang="en-US" dirty="0"/>
          </a:p>
          <a:p>
            <a:endParaRPr lang="en-US" dirty="0"/>
          </a:p>
        </p:txBody>
      </p:sp>
      <p:sp>
        <p:nvSpPr>
          <p:cNvPr id="5" name="Slide Number Placeholder 4"/>
          <p:cNvSpPr>
            <a:spLocks noGrp="1"/>
          </p:cNvSpPr>
          <p:nvPr>
            <p:ph type="sldNum" sz="quarter" idx="11"/>
          </p:nvPr>
        </p:nvSpPr>
        <p:spPr/>
        <p:txBody>
          <a:bodyPr/>
          <a:lstStyle/>
          <a:p>
            <a:pPr>
              <a:defRPr/>
            </a:pPr>
            <a:fld id="{9BC96B64-954D-4C90-AD4D-BC7CF4F1DC2F}" type="slidenum">
              <a:rPr lang="en-US" smtClean="0"/>
              <a:pPr>
                <a:defRPr/>
              </a:pPr>
              <a:t>9</a:t>
            </a:fld>
            <a:endParaRPr lang="en-US" dirty="0"/>
          </a:p>
        </p:txBody>
      </p:sp>
    </p:spTree>
    <p:extLst>
      <p:ext uri="{BB962C8B-B14F-4D97-AF65-F5344CB8AC3E}">
        <p14:creationId xmlns:p14="http://schemas.microsoft.com/office/powerpoint/2010/main" val="29767541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r>
              <a:rPr lang="en-US" dirty="0" smtClean="0">
                <a:solidFill>
                  <a:prstClr val="black">
                    <a:tint val="75000"/>
                  </a:prstClr>
                </a:solidFill>
              </a:rPr>
              <a:t>07/02/12 Revision</a:t>
            </a:r>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DE78A786-2300-43ED-B98F-0D9B678CCB39}"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98538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dirty="0" smtClean="0">
                <a:solidFill>
                  <a:prstClr val="black">
                    <a:tint val="75000"/>
                  </a:prstClr>
                </a:solidFill>
              </a:rPr>
              <a:t>07/02/12 Revision</a:t>
            </a:r>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DE78A786-2300-43ED-B98F-0D9B678CCB39}"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9514237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dirty="0" smtClean="0">
                <a:solidFill>
                  <a:prstClr val="black">
                    <a:tint val="75000"/>
                  </a:prstClr>
                </a:solidFill>
              </a:rPr>
              <a:t>07/02/12 Revision</a:t>
            </a:r>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DE78A786-2300-43ED-B98F-0D9B678CCB39}"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08005300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r>
              <a:rPr lang="en-US" dirty="0" smtClean="0">
                <a:solidFill>
                  <a:prstClr val="black">
                    <a:tint val="75000"/>
                  </a:prstClr>
                </a:solidFill>
              </a:rPr>
              <a:t>07/02/12 Revision</a:t>
            </a:r>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DE78A786-2300-43ED-B98F-0D9B678CCB39}"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75444167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r>
              <a:rPr lang="en-US" dirty="0" smtClean="0">
                <a:solidFill>
                  <a:prstClr val="black">
                    <a:tint val="75000"/>
                  </a:prstClr>
                </a:solidFill>
              </a:rPr>
              <a:t>07/02/12 Revision</a:t>
            </a:r>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DE78A786-2300-43ED-B98F-0D9B678CCB39}"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36548615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US" dirty="0" smtClean="0">
                <a:solidFill>
                  <a:prstClr val="black">
                    <a:tint val="75000"/>
                  </a:prstClr>
                </a:solidFill>
              </a:rPr>
              <a:t>07/02/12 Revision</a:t>
            </a:r>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DE78A786-2300-43ED-B98F-0D9B678CCB39}"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43176914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dirty="0" smtClean="0">
                <a:solidFill>
                  <a:prstClr val="black">
                    <a:tint val="75000"/>
                  </a:prstClr>
                </a:solidFill>
              </a:rPr>
              <a:t>07/02/12 Revision</a:t>
            </a:r>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DE78A786-2300-43ED-B98F-0D9B678CCB39}"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6343725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dirty="0" smtClean="0">
                <a:solidFill>
                  <a:prstClr val="black">
                    <a:tint val="75000"/>
                  </a:prstClr>
                </a:solidFill>
              </a:rPr>
              <a:t>07/02/12 Revision</a:t>
            </a:r>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DE78A786-2300-43ED-B98F-0D9B678CCB39}"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6808553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960438"/>
            <a:ext cx="8229600" cy="830262"/>
          </a:xfrm>
          <a:prstGeom prst="rect">
            <a:avLst/>
          </a:prstGeom>
        </p:spPr>
        <p:txBody>
          <a:bodyPr/>
          <a:lstStyle>
            <a:lvl1pPr>
              <a:defRPr sz="4200"/>
            </a:lvl1pPr>
          </a:lstStyle>
          <a:p>
            <a:r>
              <a:rPr lang="en-US" dirty="0" smtClean="0"/>
              <a:t>Click to edit Master title style</a:t>
            </a:r>
            <a:endParaRPr lang="en-US" dirty="0"/>
          </a:p>
        </p:txBody>
      </p:sp>
      <p:sp>
        <p:nvSpPr>
          <p:cNvPr id="3" name="Content Placeholder 2"/>
          <p:cNvSpPr>
            <a:spLocks noGrp="1"/>
          </p:cNvSpPr>
          <p:nvPr>
            <p:ph idx="1"/>
          </p:nvPr>
        </p:nvSpPr>
        <p:spPr>
          <a:xfrm>
            <a:off x="457200" y="2280285"/>
            <a:ext cx="8229600" cy="4525963"/>
          </a:xfrm>
          <a:prstGeom prst="rect">
            <a:avLst/>
          </a:prstGeom>
        </p:spPr>
        <p:txBody>
          <a:bodyPr/>
          <a:lstStyle>
            <a:lvl1pPr>
              <a:defRPr sz="2800"/>
            </a:lvl1pPr>
            <a:lvl2pPr>
              <a:defRPr sz="2200"/>
            </a:lvl2pPr>
            <a:lvl3pPr>
              <a:defRPr sz="2000"/>
            </a:lvl3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dirty="0" smtClean="0">
                <a:solidFill>
                  <a:prstClr val="black">
                    <a:tint val="75000"/>
                  </a:prstClr>
                </a:solidFill>
              </a:rPr>
              <a:t>07/02/12 Revision</a:t>
            </a:r>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DE78A786-2300-43ED-B98F-0D9B678CCB39}"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94751607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dirty="0" smtClean="0">
                <a:solidFill>
                  <a:prstClr val="black">
                    <a:tint val="75000"/>
                  </a:prstClr>
                </a:solidFill>
              </a:rPr>
              <a:t>07/02/12 Revision</a:t>
            </a:r>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DE78A786-2300-43ED-B98F-0D9B678CCB39}"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421275791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dirty="0" smtClean="0">
                <a:solidFill>
                  <a:prstClr val="black">
                    <a:tint val="75000"/>
                  </a:prstClr>
                </a:solidFill>
              </a:rPr>
              <a:t>07/02/12 Revision</a:t>
            </a:r>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DE78A786-2300-43ED-B98F-0D9B678CCB39}"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3818660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2085975"/>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2085975"/>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itle 4"/>
          <p:cNvSpPr>
            <a:spLocks noGrp="1"/>
          </p:cNvSpPr>
          <p:nvPr>
            <p:ph type="title"/>
          </p:nvPr>
        </p:nvSpPr>
        <p:spPr>
          <a:xfrm>
            <a:off x="457200" y="979488"/>
            <a:ext cx="8229600" cy="830262"/>
          </a:xfrm>
          <a:prstGeom prst="rect">
            <a:avLst/>
          </a:prstGeom>
        </p:spPr>
        <p:txBody>
          <a:bodyPr/>
          <a:lstStyle/>
          <a:p>
            <a:r>
              <a:rPr lang="en-US" dirty="0" smtClean="0"/>
              <a:t>Click to edit Master title style</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979488"/>
            <a:ext cx="8229600" cy="735012"/>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20685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7082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25" y="20685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7082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941388"/>
            <a:ext cx="8229600" cy="782637"/>
          </a:xfrm>
          <a:prstGeom prst="rect">
            <a:avLst/>
          </a:prstGeom>
        </p:spPr>
        <p:txBody>
          <a:bodyPr/>
          <a:lstStyle/>
          <a:p>
            <a:r>
              <a:rPr lang="en-US" dirty="0" smtClean="0"/>
              <a:t>Click to edit Master title style</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vmlDrawing" Target="../drawings/vmlDrawing1.v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oleObject" Target="../embeddings/oleObject1.bin"/><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8" name="Picture 41" descr="Blue Background"/>
          <p:cNvPicPr>
            <a:picLocks noChangeAspect="1" noChangeArrowheads="1"/>
          </p:cNvPicPr>
          <p:nvPr userDrawn="1"/>
        </p:nvPicPr>
        <p:blipFill>
          <a:blip r:embed="rId14" cstate="print"/>
          <a:srcRect/>
          <a:stretch>
            <a:fillRect/>
          </a:stretch>
        </p:blipFill>
        <p:spPr bwMode="auto">
          <a:xfrm>
            <a:off x="0" y="0"/>
            <a:ext cx="9144000" cy="6911975"/>
          </a:xfrm>
          <a:prstGeom prst="rect">
            <a:avLst/>
          </a:prstGeom>
          <a:noFill/>
          <a:ln w="9525">
            <a:noFill/>
            <a:miter lim="800000"/>
            <a:headEnd/>
            <a:tailEnd/>
          </a:ln>
        </p:spPr>
      </p:pic>
      <p:sp>
        <p:nvSpPr>
          <p:cNvPr id="1027" name="Text Box 19"/>
          <p:cNvSpPr txBox="1">
            <a:spLocks noChangeArrowheads="1"/>
          </p:cNvSpPr>
          <p:nvPr userDrawn="1"/>
        </p:nvSpPr>
        <p:spPr bwMode="auto">
          <a:xfrm>
            <a:off x="6781800" y="533400"/>
            <a:ext cx="1219200" cy="457200"/>
          </a:xfrm>
          <a:prstGeom prst="rect">
            <a:avLst/>
          </a:prstGeom>
          <a:noFill/>
          <a:ln w="9525">
            <a:noFill/>
            <a:miter lim="800000"/>
            <a:headEnd/>
            <a:tailEnd/>
          </a:ln>
        </p:spPr>
        <p:txBody>
          <a:bodyPr>
            <a:spAutoFit/>
          </a:bodyPr>
          <a:lstStyle/>
          <a:p>
            <a:pPr algn="ctr">
              <a:spcBef>
                <a:spcPct val="50000"/>
              </a:spcBef>
              <a:defRPr/>
            </a:pPr>
            <a:r>
              <a:rPr lang="en-US" sz="2400" dirty="0"/>
              <a:t>  </a:t>
            </a:r>
          </a:p>
        </p:txBody>
      </p:sp>
      <p:sp>
        <p:nvSpPr>
          <p:cNvPr id="2" name="Rectangle 23"/>
          <p:cNvSpPr>
            <a:spLocks noChangeArrowheads="1"/>
          </p:cNvSpPr>
          <p:nvPr userDrawn="1"/>
        </p:nvSpPr>
        <p:spPr bwMode="auto">
          <a:xfrm>
            <a:off x="0" y="0"/>
            <a:ext cx="6724650" cy="533400"/>
          </a:xfrm>
          <a:prstGeom prst="rect">
            <a:avLst/>
          </a:prstGeom>
          <a:solidFill>
            <a:srgbClr val="003366"/>
          </a:solidFill>
          <a:ln w="9525">
            <a:solidFill>
              <a:srgbClr val="003366"/>
            </a:solidFill>
            <a:miter lim="800000"/>
            <a:headEnd/>
            <a:tailEnd/>
          </a:ln>
        </p:spPr>
        <p:txBody>
          <a:bodyPr wrap="none" anchor="ctr"/>
          <a:lstStyle/>
          <a:p>
            <a:pPr algn="ctr">
              <a:defRPr/>
            </a:pPr>
            <a:endParaRPr lang="en-US" dirty="0"/>
          </a:p>
        </p:txBody>
      </p:sp>
      <p:sp>
        <p:nvSpPr>
          <p:cNvPr id="1029" name="Rectangle 28"/>
          <p:cNvSpPr>
            <a:spLocks noChangeArrowheads="1"/>
          </p:cNvSpPr>
          <p:nvPr userDrawn="1"/>
        </p:nvSpPr>
        <p:spPr bwMode="auto">
          <a:xfrm>
            <a:off x="0" y="533400"/>
            <a:ext cx="9131300" cy="241300"/>
          </a:xfrm>
          <a:prstGeom prst="rect">
            <a:avLst/>
          </a:prstGeom>
          <a:solidFill>
            <a:srgbClr val="D5DDED"/>
          </a:solidFill>
          <a:ln w="9525">
            <a:solidFill>
              <a:srgbClr val="D5DDED"/>
            </a:solidFill>
            <a:miter lim="800000"/>
            <a:headEnd/>
            <a:tailEnd/>
          </a:ln>
        </p:spPr>
        <p:txBody>
          <a:bodyPr wrap="none" anchor="ctr"/>
          <a:lstStyle/>
          <a:p>
            <a:pPr algn="ctr">
              <a:defRPr/>
            </a:pPr>
            <a:endParaRPr lang="en-US" dirty="0"/>
          </a:p>
        </p:txBody>
      </p:sp>
      <p:sp>
        <p:nvSpPr>
          <p:cNvPr id="1053" name="Text Box 29"/>
          <p:cNvSpPr txBox="1">
            <a:spLocks noChangeArrowheads="1"/>
          </p:cNvSpPr>
          <p:nvPr userDrawn="1"/>
        </p:nvSpPr>
        <p:spPr bwMode="auto">
          <a:xfrm>
            <a:off x="142875" y="533400"/>
            <a:ext cx="5791200" cy="244475"/>
          </a:xfrm>
          <a:prstGeom prst="rect">
            <a:avLst/>
          </a:prstGeom>
          <a:noFill/>
          <a:ln w="9525">
            <a:noFill/>
            <a:miter lim="800000"/>
            <a:headEnd/>
            <a:tailEnd/>
          </a:ln>
          <a:effectLst/>
        </p:spPr>
        <p:txBody>
          <a:bodyPr>
            <a:spAutoFit/>
          </a:bodyPr>
          <a:lstStyle>
            <a:lvl1pPr algn="ctr">
              <a:defRPr sz="1000">
                <a:solidFill>
                  <a:schemeClr val="tx1"/>
                </a:solidFill>
                <a:latin typeface="Times New Roman" pitchFamily="18" charset="0"/>
              </a:defRPr>
            </a:lvl1pPr>
            <a:lvl2pPr marL="742950" indent="-285750" algn="ctr">
              <a:defRPr sz="1000">
                <a:solidFill>
                  <a:schemeClr val="tx1"/>
                </a:solidFill>
                <a:latin typeface="Times New Roman" pitchFamily="18" charset="0"/>
              </a:defRPr>
            </a:lvl2pPr>
            <a:lvl3pPr marL="1143000" indent="-228600" algn="ctr">
              <a:defRPr sz="1000">
                <a:solidFill>
                  <a:schemeClr val="tx1"/>
                </a:solidFill>
                <a:latin typeface="Times New Roman" pitchFamily="18" charset="0"/>
              </a:defRPr>
            </a:lvl3pPr>
            <a:lvl4pPr marL="1600200" indent="-228600" algn="ctr">
              <a:defRPr sz="1000">
                <a:solidFill>
                  <a:schemeClr val="tx1"/>
                </a:solidFill>
                <a:latin typeface="Times New Roman" pitchFamily="18" charset="0"/>
              </a:defRPr>
            </a:lvl4pPr>
            <a:lvl5pPr marL="2057400" indent="-228600" algn="ctr">
              <a:defRPr sz="1000">
                <a:solidFill>
                  <a:schemeClr val="tx1"/>
                </a:solidFill>
                <a:latin typeface="Times New Roman" pitchFamily="18" charset="0"/>
              </a:defRPr>
            </a:lvl5pPr>
            <a:lvl6pPr marL="2514600" indent="-228600" algn="ctr" fontAlgn="base">
              <a:spcBef>
                <a:spcPct val="0"/>
              </a:spcBef>
              <a:spcAft>
                <a:spcPct val="0"/>
              </a:spcAft>
              <a:defRPr sz="1000">
                <a:solidFill>
                  <a:schemeClr val="tx1"/>
                </a:solidFill>
                <a:latin typeface="Times New Roman" pitchFamily="18" charset="0"/>
              </a:defRPr>
            </a:lvl6pPr>
            <a:lvl7pPr marL="2971800" indent="-228600" algn="ctr" fontAlgn="base">
              <a:spcBef>
                <a:spcPct val="0"/>
              </a:spcBef>
              <a:spcAft>
                <a:spcPct val="0"/>
              </a:spcAft>
              <a:defRPr sz="1000">
                <a:solidFill>
                  <a:schemeClr val="tx1"/>
                </a:solidFill>
                <a:latin typeface="Times New Roman" pitchFamily="18" charset="0"/>
              </a:defRPr>
            </a:lvl7pPr>
            <a:lvl8pPr marL="3429000" indent="-228600" algn="ctr" fontAlgn="base">
              <a:spcBef>
                <a:spcPct val="0"/>
              </a:spcBef>
              <a:spcAft>
                <a:spcPct val="0"/>
              </a:spcAft>
              <a:defRPr sz="1000">
                <a:solidFill>
                  <a:schemeClr val="tx1"/>
                </a:solidFill>
                <a:latin typeface="Times New Roman" pitchFamily="18" charset="0"/>
              </a:defRPr>
            </a:lvl8pPr>
            <a:lvl9pPr marL="3886200" indent="-228600" algn="ctr" fontAlgn="base">
              <a:spcBef>
                <a:spcPct val="0"/>
              </a:spcBef>
              <a:spcAft>
                <a:spcPct val="0"/>
              </a:spcAft>
              <a:defRPr sz="1000">
                <a:solidFill>
                  <a:schemeClr val="tx1"/>
                </a:solidFill>
                <a:latin typeface="Times New Roman" pitchFamily="18" charset="0"/>
              </a:defRPr>
            </a:lvl9pPr>
          </a:lstStyle>
          <a:p>
            <a:pPr algn="l">
              <a:spcBef>
                <a:spcPct val="50000"/>
              </a:spcBef>
              <a:defRPr/>
            </a:pPr>
            <a:r>
              <a:rPr lang="en-US" dirty="0" smtClean="0">
                <a:solidFill>
                  <a:srgbClr val="080808"/>
                </a:solidFill>
                <a:latin typeface="Arial" charset="0"/>
              </a:rPr>
              <a:t>Tom Corbett, Governor    </a:t>
            </a:r>
            <a:r>
              <a:rPr lang="en-US" dirty="0" smtClean="0">
                <a:solidFill>
                  <a:srgbClr val="080808"/>
                </a:solidFill>
                <a:latin typeface="Arial" charset="0"/>
                <a:cs typeface="Arial" charset="0"/>
              </a:rPr>
              <a:t>▪   </a:t>
            </a:r>
            <a:r>
              <a:rPr lang="en-US" dirty="0" smtClean="0">
                <a:solidFill>
                  <a:srgbClr val="080808"/>
                </a:solidFill>
                <a:latin typeface="Arial" charset="0"/>
              </a:rPr>
              <a:t>  Ronald Tomalis, Secretary of Education</a:t>
            </a:r>
          </a:p>
        </p:txBody>
      </p:sp>
      <p:sp>
        <p:nvSpPr>
          <p:cNvPr id="1031" name="Text Box 33"/>
          <p:cNvSpPr txBox="1">
            <a:spLocks noChangeArrowheads="1"/>
          </p:cNvSpPr>
          <p:nvPr userDrawn="1"/>
        </p:nvSpPr>
        <p:spPr bwMode="auto">
          <a:xfrm>
            <a:off x="7048500" y="533400"/>
            <a:ext cx="1971675" cy="246063"/>
          </a:xfrm>
          <a:prstGeom prst="rect">
            <a:avLst/>
          </a:prstGeom>
          <a:noFill/>
          <a:ln w="9525">
            <a:noFill/>
            <a:miter lim="800000"/>
            <a:headEnd/>
            <a:tailEnd/>
          </a:ln>
        </p:spPr>
        <p:txBody>
          <a:bodyPr>
            <a:spAutoFit/>
          </a:bodyPr>
          <a:lstStyle/>
          <a:p>
            <a:pPr algn="r">
              <a:spcBef>
                <a:spcPct val="50000"/>
              </a:spcBef>
              <a:defRPr/>
            </a:pPr>
            <a:r>
              <a:rPr lang="en-US" dirty="0">
                <a:solidFill>
                  <a:srgbClr val="080808"/>
                </a:solidFill>
                <a:latin typeface="Arial" pitchFamily="34" charset="0"/>
              </a:rPr>
              <a:t>www.education.state.pa.us</a:t>
            </a:r>
          </a:p>
        </p:txBody>
      </p:sp>
      <p:sp>
        <p:nvSpPr>
          <p:cNvPr id="1076" name="Text Box 52"/>
          <p:cNvSpPr txBox="1">
            <a:spLocks noChangeArrowheads="1"/>
          </p:cNvSpPr>
          <p:nvPr userDrawn="1"/>
        </p:nvSpPr>
        <p:spPr bwMode="auto">
          <a:xfrm>
            <a:off x="266700" y="1588"/>
            <a:ext cx="6341850" cy="461665"/>
          </a:xfrm>
          <a:prstGeom prst="rect">
            <a:avLst/>
          </a:prstGeom>
          <a:noFill/>
          <a:ln w="9525">
            <a:noFill/>
            <a:miter lim="800000"/>
            <a:headEnd/>
            <a:tailEnd/>
          </a:ln>
          <a:effectLst/>
        </p:spPr>
        <p:txBody>
          <a:bodyPr wrap="none">
            <a:spAutoFit/>
          </a:bodyPr>
          <a:lstStyle/>
          <a:p>
            <a:pPr>
              <a:defRPr/>
            </a:pPr>
            <a:r>
              <a:rPr lang="en-US" sz="2400" b="1" baseline="0" dirty="0" smtClean="0">
                <a:solidFill>
                  <a:schemeClr val="bg1"/>
                </a:solidFill>
                <a:latin typeface="Arial" pitchFamily="34" charset="0"/>
              </a:rPr>
              <a:t>Principal Effectiveness:  Setting the Stage</a:t>
            </a:r>
            <a:endParaRPr lang="en-US" sz="2400" b="1" dirty="0">
              <a:solidFill>
                <a:schemeClr val="bg1"/>
              </a:solidFill>
              <a:latin typeface="Arial" pitchFamily="34" charset="0"/>
            </a:endParaRPr>
          </a:p>
        </p:txBody>
      </p:sp>
      <p:graphicFrame>
        <p:nvGraphicFramePr>
          <p:cNvPr id="1026" name="Object 58"/>
          <p:cNvGraphicFramePr>
            <a:graphicFrameLocks noChangeAspect="1"/>
          </p:cNvGraphicFramePr>
          <p:nvPr/>
        </p:nvGraphicFramePr>
        <p:xfrm>
          <a:off x="6918325" y="0"/>
          <a:ext cx="2130425" cy="519113"/>
        </p:xfrm>
        <a:graphic>
          <a:graphicData uri="http://schemas.openxmlformats.org/presentationml/2006/ole">
            <mc:AlternateContent xmlns:mc="http://schemas.openxmlformats.org/markup-compatibility/2006">
              <mc:Choice xmlns:v="urn:schemas-microsoft-com:vml" Requires="v">
                <p:oleObj spid="_x0000_s1181" name="CorelPhotoPaint.Image.10" r:id="rId15" imgW="2130556" imgH="548223" progId="">
                  <p:embed/>
                </p:oleObj>
              </mc:Choice>
              <mc:Fallback>
                <p:oleObj name="CorelPhotoPaint.Image.10" r:id="rId15" imgW="2130556" imgH="548223" progId="">
                  <p:embed/>
                  <p:pic>
                    <p:nvPicPr>
                      <p:cNvPr id="0" name="Picture 23"/>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6918325" y="0"/>
                        <a:ext cx="2130425" cy="519113"/>
                      </a:xfrm>
                      <a:prstGeom prst="rect">
                        <a:avLst/>
                      </a:prstGeom>
                      <a:noFill/>
                      <a:ln>
                        <a:noFill/>
                      </a:ln>
                      <a:extLst>
                        <a:ext uri="{909E8E84-426E-40DD-AFC4-6F175D3DCCD1}">
                          <a14:hiddenFill xmlns:a14="http://schemas.microsoft.com/office/drawing/2010/main">
                            <a:solidFill>
                              <a:srgbClr val="00CC99"/>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hdr="0" ftr="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r>
              <a:rPr lang="en-US" dirty="0" smtClean="0">
                <a:solidFill>
                  <a:prstClr val="black">
                    <a:tint val="75000"/>
                  </a:prstClr>
                </a:solidFill>
                <a:latin typeface="Calibri"/>
              </a:rPr>
              <a:t>07/02/12 Revision</a:t>
            </a:r>
            <a:endParaRPr lang="en-US" dirty="0">
              <a:solidFill>
                <a:prstClr val="black">
                  <a:tint val="75000"/>
                </a:prstClr>
              </a:solidFill>
              <a:latin typeface="Calibri"/>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en-US" dirty="0">
              <a:solidFill>
                <a:prstClr val="black">
                  <a:tint val="75000"/>
                </a:prstClr>
              </a:solidFill>
              <a:latin typeface="Calibri"/>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DE78A786-2300-43ED-B98F-0D9B678CCB39}" type="slidenum">
              <a:rPr lang="en-US" smtClean="0">
                <a:solidFill>
                  <a:prstClr val="black">
                    <a:tint val="75000"/>
                  </a:prstClr>
                </a:solidFill>
                <a:latin typeface="Calibri"/>
              </a:rPr>
              <a:pPr fontAlgn="auto">
                <a:spcBef>
                  <a:spcPts val="0"/>
                </a:spcBef>
                <a:spcAft>
                  <a:spcPts val="0"/>
                </a:spcAft>
              </a:pPr>
              <a:t>‹#›</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8766371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3"/>
          <p:cNvPicPr>
            <a:picLocks noChangeAspect="1" noChangeArrowheads="1"/>
          </p:cNvPicPr>
          <p:nvPr/>
        </p:nvPicPr>
        <p:blipFill>
          <a:blip r:embed="rId3" cstate="print"/>
          <a:srcRect/>
          <a:stretch>
            <a:fillRect/>
          </a:stretch>
        </p:blipFill>
        <p:spPr bwMode="auto">
          <a:xfrm>
            <a:off x="2711450" y="2673793"/>
            <a:ext cx="3716338" cy="3422650"/>
          </a:xfrm>
          <a:prstGeom prst="rect">
            <a:avLst/>
          </a:prstGeom>
          <a:noFill/>
          <a:ln w="9525">
            <a:noFill/>
            <a:miter lim="800000"/>
            <a:headEnd/>
            <a:tailEnd/>
          </a:ln>
        </p:spPr>
      </p:pic>
      <p:sp>
        <p:nvSpPr>
          <p:cNvPr id="2052" name="Rectangle 3"/>
          <p:cNvSpPr>
            <a:spLocks noChangeArrowheads="1"/>
          </p:cNvSpPr>
          <p:nvPr/>
        </p:nvSpPr>
        <p:spPr bwMode="auto">
          <a:xfrm>
            <a:off x="449263" y="1089025"/>
            <a:ext cx="8258175" cy="945963"/>
          </a:xfrm>
          <a:prstGeom prst="rect">
            <a:avLst/>
          </a:prstGeom>
          <a:noFill/>
          <a:ln w="9525">
            <a:noFill/>
            <a:miter lim="800000"/>
            <a:headEnd/>
            <a:tailEnd/>
          </a:ln>
        </p:spPr>
        <p:txBody>
          <a:bodyPr/>
          <a:lstStyle/>
          <a:p>
            <a:pPr algn="ctr">
              <a:tabLst>
                <a:tab pos="2684463" algn="l"/>
              </a:tabLst>
            </a:pPr>
            <a:r>
              <a:rPr lang="en-US" sz="3600" b="1" dirty="0" smtClean="0">
                <a:latin typeface="Tahoma" pitchFamily="34" charset="0"/>
              </a:rPr>
              <a:t>Principal Effectiveness:</a:t>
            </a:r>
            <a:br>
              <a:rPr lang="en-US" sz="3600" b="1" dirty="0" smtClean="0">
                <a:latin typeface="Tahoma" pitchFamily="34" charset="0"/>
              </a:rPr>
            </a:br>
            <a:r>
              <a:rPr lang="en-US" sz="3600" b="1" dirty="0" smtClean="0">
                <a:latin typeface="Tahoma" pitchFamily="34" charset="0"/>
              </a:rPr>
              <a:t>Setting the Stage</a:t>
            </a:r>
            <a:endParaRPr lang="en-US" sz="3600" b="1" dirty="0">
              <a:latin typeface="Tahoma" pitchFamily="34" charset="0"/>
            </a:endParaRPr>
          </a:p>
          <a:p>
            <a:pPr algn="ctr">
              <a:tabLst>
                <a:tab pos="2684463" algn="l"/>
              </a:tabLst>
            </a:pPr>
            <a:endParaRPr lang="en-US" sz="2800" dirty="0"/>
          </a:p>
          <a:p>
            <a:pPr algn="ctr">
              <a:tabLst>
                <a:tab pos="2684463" algn="l"/>
              </a:tabLst>
            </a:pPr>
            <a:endParaRPr lang="en-US" sz="2000" dirty="0"/>
          </a:p>
          <a:p>
            <a:pPr algn="ctr">
              <a:spcBef>
                <a:spcPct val="20000"/>
              </a:spcBef>
              <a:tabLst>
                <a:tab pos="2684463" algn="l"/>
              </a:tabLst>
            </a:pPr>
            <a:endParaRPr lang="en-US" sz="2000" dirty="0"/>
          </a:p>
        </p:txBody>
      </p:sp>
      <p:sp>
        <p:nvSpPr>
          <p:cNvPr id="2053" name="Text Box 4"/>
          <p:cNvSpPr txBox="1">
            <a:spLocks noChangeArrowheads="1"/>
          </p:cNvSpPr>
          <p:nvPr/>
        </p:nvSpPr>
        <p:spPr bwMode="auto">
          <a:xfrm>
            <a:off x="228600" y="6248400"/>
            <a:ext cx="2667000" cy="366713"/>
          </a:xfrm>
          <a:prstGeom prst="rect">
            <a:avLst/>
          </a:prstGeom>
          <a:noFill/>
          <a:ln w="9525">
            <a:noFill/>
            <a:miter lim="800000"/>
            <a:headEnd/>
            <a:tailEnd/>
          </a:ln>
        </p:spPr>
        <p:txBody>
          <a:bodyPr>
            <a:spAutoFit/>
          </a:bodyPr>
          <a:lstStyle/>
          <a:p>
            <a:pPr>
              <a:spcBef>
                <a:spcPct val="50000"/>
              </a:spcBef>
            </a:pPr>
            <a:endParaRPr lang="en-US" sz="1800" dirty="0">
              <a:latin typeface="Arial" charset="0"/>
            </a:endParaRPr>
          </a:p>
        </p:txBody>
      </p:sp>
      <p:sp>
        <p:nvSpPr>
          <p:cNvPr id="2" name="TextBox 1"/>
          <p:cNvSpPr txBox="1"/>
          <p:nvPr/>
        </p:nvSpPr>
        <p:spPr>
          <a:xfrm>
            <a:off x="7342118" y="6512441"/>
            <a:ext cx="1452283" cy="246221"/>
          </a:xfrm>
          <a:prstGeom prst="rect">
            <a:avLst/>
          </a:prstGeom>
          <a:noFill/>
        </p:spPr>
        <p:txBody>
          <a:bodyPr wrap="square" rtlCol="0">
            <a:spAutoFit/>
          </a:bodyPr>
          <a:lstStyle/>
          <a:p>
            <a:r>
              <a:rPr lang="en-US" dirty="0" smtClean="0"/>
              <a:t>09/27/12  revision</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60438"/>
            <a:ext cx="8229600" cy="1211262"/>
          </a:xfrm>
        </p:spPr>
        <p:txBody>
          <a:bodyPr/>
          <a:lstStyle/>
          <a:p>
            <a:r>
              <a:rPr lang="en-US" dirty="0" smtClean="0"/>
              <a:t>Our Approach </a:t>
            </a:r>
            <a:r>
              <a:rPr lang="en-US" sz="2400" dirty="0"/>
              <a:t/>
            </a:r>
            <a:br>
              <a:rPr lang="en-US" sz="2400" dirty="0"/>
            </a:br>
            <a:r>
              <a:rPr lang="en-US" sz="2200" i="1" dirty="0"/>
              <a:t>I</a:t>
            </a:r>
            <a:r>
              <a:rPr lang="en-US" sz="2200" i="1" dirty="0" smtClean="0"/>
              <a:t>ncorporating </a:t>
            </a:r>
            <a:r>
              <a:rPr lang="en-US" sz="2200" i="1" dirty="0"/>
              <a:t>Act 82 of </a:t>
            </a:r>
            <a:r>
              <a:rPr lang="en-US" sz="2200" i="1" dirty="0" smtClean="0"/>
              <a:t>2012</a:t>
            </a:r>
            <a:endParaRPr lang="en-US" sz="2200" i="1" dirty="0"/>
          </a:p>
        </p:txBody>
      </p:sp>
      <p:sp>
        <p:nvSpPr>
          <p:cNvPr id="3" name="Content Placeholder 2"/>
          <p:cNvSpPr>
            <a:spLocks noGrp="1"/>
          </p:cNvSpPr>
          <p:nvPr>
            <p:ph idx="1"/>
          </p:nvPr>
        </p:nvSpPr>
        <p:spPr>
          <a:noFill/>
        </p:spPr>
        <p:txBody>
          <a:bodyPr/>
          <a:lstStyle/>
          <a:p>
            <a:r>
              <a:rPr lang="en-US" sz="2400" dirty="0" smtClean="0">
                <a:solidFill>
                  <a:srgbClr val="080808"/>
                </a:solidFill>
              </a:rPr>
              <a:t>Within Act 82, new requirements for Educator Effectiveness have been defined for teachers, principals, and education specialists.</a:t>
            </a:r>
          </a:p>
          <a:p>
            <a:endParaRPr lang="en-US" sz="2400" dirty="0" smtClean="0">
              <a:solidFill>
                <a:srgbClr val="080808"/>
              </a:solidFill>
            </a:endParaRPr>
          </a:p>
          <a:p>
            <a:r>
              <a:rPr lang="en-US" sz="2400" dirty="0" smtClean="0">
                <a:solidFill>
                  <a:srgbClr val="080808"/>
                </a:solidFill>
              </a:rPr>
              <a:t>Within the Act, it defines various categories that need to be addressed within principal evaluation systems:</a:t>
            </a:r>
          </a:p>
          <a:p>
            <a:pPr lvl="1"/>
            <a:r>
              <a:rPr lang="en-US" sz="1800" dirty="0" smtClean="0">
                <a:solidFill>
                  <a:srgbClr val="080808"/>
                </a:solidFill>
              </a:rPr>
              <a:t>Planning and Preparation</a:t>
            </a:r>
          </a:p>
          <a:p>
            <a:pPr lvl="1"/>
            <a:r>
              <a:rPr lang="en-US" sz="1800" dirty="0" smtClean="0">
                <a:solidFill>
                  <a:srgbClr val="080808"/>
                </a:solidFill>
              </a:rPr>
              <a:t>School Environment</a:t>
            </a:r>
          </a:p>
          <a:p>
            <a:pPr lvl="1"/>
            <a:r>
              <a:rPr lang="en-US" sz="1800" dirty="0" smtClean="0">
                <a:solidFill>
                  <a:srgbClr val="080808"/>
                </a:solidFill>
              </a:rPr>
              <a:t>Delivery of Service</a:t>
            </a:r>
          </a:p>
          <a:p>
            <a:pPr lvl="1"/>
            <a:r>
              <a:rPr lang="en-US" sz="1800" dirty="0" smtClean="0">
                <a:solidFill>
                  <a:srgbClr val="080808"/>
                </a:solidFill>
              </a:rPr>
              <a:t>Professional Development</a:t>
            </a:r>
          </a:p>
          <a:p>
            <a:pPr marL="457200" lvl="1" indent="0">
              <a:buNone/>
            </a:pPr>
            <a:endParaRPr lang="en-US" dirty="0" smtClean="0">
              <a:solidFill>
                <a:srgbClr val="080808"/>
              </a:solidFill>
            </a:endParaRPr>
          </a:p>
          <a:p>
            <a:pPr lvl="1"/>
            <a:endParaRPr lang="en-US" sz="2400" dirty="0">
              <a:solidFill>
                <a:srgbClr val="080808"/>
              </a:solidFill>
            </a:endParaRPr>
          </a:p>
          <a:p>
            <a:pPr lvl="1"/>
            <a:endParaRPr lang="en-US" sz="2400" dirty="0" smtClean="0">
              <a:solidFill>
                <a:srgbClr val="080808"/>
              </a:solidFill>
            </a:endParaRPr>
          </a:p>
          <a:p>
            <a:pPr lvl="1"/>
            <a:endParaRPr lang="en-US" sz="2400" dirty="0">
              <a:solidFill>
                <a:srgbClr val="080808"/>
              </a:solidFill>
            </a:endParaRPr>
          </a:p>
          <a:p>
            <a:pPr lvl="1"/>
            <a:endParaRPr lang="en-US" sz="2400" dirty="0" smtClean="0">
              <a:solidFill>
                <a:srgbClr val="FF0000"/>
              </a:solidFill>
            </a:endParaRPr>
          </a:p>
          <a:p>
            <a:pPr marL="0" indent="0">
              <a:buNone/>
            </a:pPr>
            <a:endParaRPr lang="en-US" dirty="0"/>
          </a:p>
        </p:txBody>
      </p:sp>
      <p:sp>
        <p:nvSpPr>
          <p:cNvPr id="4" name="Slide Number Placeholder 3"/>
          <p:cNvSpPr txBox="1">
            <a:spLocks/>
          </p:cNvSpPr>
          <p:nvPr/>
        </p:nvSpPr>
        <p:spPr>
          <a:xfrm>
            <a:off x="8381999" y="6356352"/>
            <a:ext cx="415491" cy="365125"/>
          </a:xfrm>
          <a:prstGeom prst="rect">
            <a:avLst/>
          </a:prstGeom>
        </p:spPr>
        <p:txBody>
          <a:bodyPr/>
          <a:lstStyle>
            <a:defPPr>
              <a:defRPr lang="en-US"/>
            </a:defPPr>
            <a:lvl1pPr algn="l" rtl="0" fontAlgn="base">
              <a:spcBef>
                <a:spcPct val="0"/>
              </a:spcBef>
              <a:spcAft>
                <a:spcPct val="0"/>
              </a:spcAft>
              <a:defRPr sz="1000" kern="1200">
                <a:solidFill>
                  <a:schemeClr val="tx1"/>
                </a:solidFill>
                <a:latin typeface="Times New Roman" pitchFamily="18" charset="0"/>
                <a:ea typeface="+mn-ea"/>
                <a:cs typeface="+mn-cs"/>
              </a:defRPr>
            </a:lvl1pPr>
            <a:lvl2pPr marL="457200" algn="l" rtl="0" fontAlgn="base">
              <a:spcBef>
                <a:spcPct val="0"/>
              </a:spcBef>
              <a:spcAft>
                <a:spcPct val="0"/>
              </a:spcAft>
              <a:defRPr sz="1000" kern="1200">
                <a:solidFill>
                  <a:schemeClr val="tx1"/>
                </a:solidFill>
                <a:latin typeface="Times New Roman" pitchFamily="18" charset="0"/>
                <a:ea typeface="+mn-ea"/>
                <a:cs typeface="+mn-cs"/>
              </a:defRPr>
            </a:lvl2pPr>
            <a:lvl3pPr marL="914400" algn="l" rtl="0" fontAlgn="base">
              <a:spcBef>
                <a:spcPct val="0"/>
              </a:spcBef>
              <a:spcAft>
                <a:spcPct val="0"/>
              </a:spcAft>
              <a:defRPr sz="1000" kern="1200">
                <a:solidFill>
                  <a:schemeClr val="tx1"/>
                </a:solidFill>
                <a:latin typeface="Times New Roman" pitchFamily="18" charset="0"/>
                <a:ea typeface="+mn-ea"/>
                <a:cs typeface="+mn-cs"/>
              </a:defRPr>
            </a:lvl3pPr>
            <a:lvl4pPr marL="1371600" algn="l" rtl="0" fontAlgn="base">
              <a:spcBef>
                <a:spcPct val="0"/>
              </a:spcBef>
              <a:spcAft>
                <a:spcPct val="0"/>
              </a:spcAft>
              <a:defRPr sz="1000" kern="1200">
                <a:solidFill>
                  <a:schemeClr val="tx1"/>
                </a:solidFill>
                <a:latin typeface="Times New Roman" pitchFamily="18" charset="0"/>
                <a:ea typeface="+mn-ea"/>
                <a:cs typeface="+mn-cs"/>
              </a:defRPr>
            </a:lvl4pPr>
            <a:lvl5pPr marL="1828800" algn="l" rtl="0" fontAlgn="base">
              <a:spcBef>
                <a:spcPct val="0"/>
              </a:spcBef>
              <a:spcAft>
                <a:spcPct val="0"/>
              </a:spcAft>
              <a:defRPr sz="1000" kern="1200">
                <a:solidFill>
                  <a:schemeClr val="tx1"/>
                </a:solidFill>
                <a:latin typeface="Times New Roman" pitchFamily="18" charset="0"/>
                <a:ea typeface="+mn-ea"/>
                <a:cs typeface="+mn-cs"/>
              </a:defRPr>
            </a:lvl5pPr>
            <a:lvl6pPr marL="2286000" algn="l" defTabSz="914400" rtl="0" eaLnBrk="1" latinLnBrk="0" hangingPunct="1">
              <a:defRPr sz="1000" kern="1200">
                <a:solidFill>
                  <a:schemeClr val="tx1"/>
                </a:solidFill>
                <a:latin typeface="Times New Roman" pitchFamily="18" charset="0"/>
                <a:ea typeface="+mn-ea"/>
                <a:cs typeface="+mn-cs"/>
              </a:defRPr>
            </a:lvl6pPr>
            <a:lvl7pPr marL="2743200" algn="l" defTabSz="914400" rtl="0" eaLnBrk="1" latinLnBrk="0" hangingPunct="1">
              <a:defRPr sz="1000" kern="1200">
                <a:solidFill>
                  <a:schemeClr val="tx1"/>
                </a:solidFill>
                <a:latin typeface="Times New Roman" pitchFamily="18" charset="0"/>
                <a:ea typeface="+mn-ea"/>
                <a:cs typeface="+mn-cs"/>
              </a:defRPr>
            </a:lvl7pPr>
            <a:lvl8pPr marL="3200400" algn="l" defTabSz="914400" rtl="0" eaLnBrk="1" latinLnBrk="0" hangingPunct="1">
              <a:defRPr sz="1000" kern="1200">
                <a:solidFill>
                  <a:schemeClr val="tx1"/>
                </a:solidFill>
                <a:latin typeface="Times New Roman" pitchFamily="18" charset="0"/>
                <a:ea typeface="+mn-ea"/>
                <a:cs typeface="+mn-cs"/>
              </a:defRPr>
            </a:lvl8pPr>
            <a:lvl9pPr marL="3657600" algn="l" defTabSz="914400" rtl="0" eaLnBrk="1" latinLnBrk="0" hangingPunct="1">
              <a:defRPr sz="1000" kern="1200">
                <a:solidFill>
                  <a:schemeClr val="tx1"/>
                </a:solidFill>
                <a:latin typeface="Times New Roman" pitchFamily="18" charset="0"/>
                <a:ea typeface="+mn-ea"/>
                <a:cs typeface="+mn-cs"/>
              </a:defRPr>
            </a:lvl9pPr>
          </a:lstStyle>
          <a:p>
            <a:fld id="{4BE7F0BC-8FE1-4674-AF49-980D68C1A0B1}" type="slidenum">
              <a:rPr lang="en-US" smtClean="0"/>
              <a:pPr/>
              <a:t>10</a:t>
            </a:fld>
            <a:endParaRPr lang="en-US" dirty="0"/>
          </a:p>
        </p:txBody>
      </p:sp>
    </p:spTree>
    <p:extLst>
      <p:ext uri="{BB962C8B-B14F-4D97-AF65-F5344CB8AC3E}">
        <p14:creationId xmlns:p14="http://schemas.microsoft.com/office/powerpoint/2010/main" val="238813443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p:cNvGraphicFramePr/>
          <p:nvPr>
            <p:extLst>
              <p:ext uri="{D42A27DB-BD31-4B8C-83A1-F6EECF244321}">
                <p14:modId xmlns:p14="http://schemas.microsoft.com/office/powerpoint/2010/main" val="3487768573"/>
              </p:ext>
            </p:extLst>
          </p:nvPr>
        </p:nvGraphicFramePr>
        <p:xfrm>
          <a:off x="-457200" y="2438400"/>
          <a:ext cx="6248400" cy="4031904"/>
        </p:xfrm>
        <a:graphic>
          <a:graphicData uri="http://schemas.openxmlformats.org/drawingml/2006/chart">
            <c:chart xmlns:c="http://schemas.openxmlformats.org/drawingml/2006/chart" xmlns:r="http://schemas.openxmlformats.org/officeDocument/2006/relationships" r:id="rId3"/>
          </a:graphicData>
        </a:graphic>
      </p:graphicFrame>
      <p:sp>
        <p:nvSpPr>
          <p:cNvPr id="2" name="TextBox 1"/>
          <p:cNvSpPr txBox="1"/>
          <p:nvPr/>
        </p:nvSpPr>
        <p:spPr>
          <a:xfrm>
            <a:off x="457200" y="685800"/>
            <a:ext cx="3276600" cy="1600438"/>
          </a:xfrm>
          <a:prstGeom prst="rect">
            <a:avLst/>
          </a:prstGeom>
          <a:gradFill flip="none" rotWithShape="1">
            <a:gsLst>
              <a:gs pos="0">
                <a:schemeClr val="accent4">
                  <a:shade val="30000"/>
                  <a:satMod val="115000"/>
                </a:schemeClr>
              </a:gs>
              <a:gs pos="50000">
                <a:schemeClr val="accent4">
                  <a:shade val="67500"/>
                  <a:satMod val="115000"/>
                </a:schemeClr>
              </a:gs>
              <a:gs pos="100000">
                <a:schemeClr val="accent4">
                  <a:shade val="100000"/>
                  <a:satMod val="115000"/>
                </a:schemeClr>
              </a:gs>
            </a:gsLst>
            <a:lin ang="13500000" scaled="1"/>
            <a:tileRect/>
          </a:gradFill>
        </p:spPr>
        <p:txBody>
          <a:bodyPr wrap="square" rtlCol="0">
            <a:spAutoFit/>
          </a:bodyPr>
          <a:lstStyle/>
          <a:p>
            <a:pPr fontAlgn="auto">
              <a:spcBef>
                <a:spcPts val="0"/>
              </a:spcBef>
              <a:spcAft>
                <a:spcPts val="0"/>
              </a:spcAft>
            </a:pPr>
            <a:r>
              <a:rPr lang="en-US" sz="1400" b="1" dirty="0" smtClean="0">
                <a:solidFill>
                  <a:prstClr val="white"/>
                </a:solidFill>
                <a:latin typeface="Tahoma" pitchFamily="34" charset="0"/>
                <a:ea typeface="Tahoma" pitchFamily="34" charset="0"/>
                <a:cs typeface="Tahoma" pitchFamily="34" charset="0"/>
              </a:rPr>
              <a:t>Observation/ Evidence</a:t>
            </a:r>
          </a:p>
          <a:p>
            <a:pPr fontAlgn="auto">
              <a:spcBef>
                <a:spcPts val="0"/>
              </a:spcBef>
              <a:spcAft>
                <a:spcPts val="0"/>
              </a:spcAft>
            </a:pPr>
            <a:r>
              <a:rPr lang="en-US" sz="1400" dirty="0" smtClean="0">
                <a:solidFill>
                  <a:prstClr val="white"/>
                </a:solidFill>
                <a:latin typeface="Tahoma" pitchFamily="34" charset="0"/>
                <a:ea typeface="Tahoma" pitchFamily="34" charset="0"/>
                <a:cs typeface="Tahoma" pitchFamily="34" charset="0"/>
              </a:rPr>
              <a:t>Domains</a:t>
            </a:r>
          </a:p>
          <a:p>
            <a:pPr marL="342900" indent="-342900" fontAlgn="auto">
              <a:spcBef>
                <a:spcPts val="0"/>
              </a:spcBef>
              <a:spcAft>
                <a:spcPts val="0"/>
              </a:spcAft>
              <a:buFontTx/>
              <a:buAutoNum type="arabicPeriod"/>
            </a:pPr>
            <a:r>
              <a:rPr lang="en-US" sz="1400" dirty="0" smtClean="0">
                <a:solidFill>
                  <a:prstClr val="white"/>
                </a:solidFill>
                <a:latin typeface="Tahoma" pitchFamily="34" charset="0"/>
                <a:ea typeface="Tahoma" pitchFamily="34" charset="0"/>
                <a:cs typeface="Tahoma" pitchFamily="34" charset="0"/>
              </a:rPr>
              <a:t>Strategic/ Cultural Leadership</a:t>
            </a:r>
          </a:p>
          <a:p>
            <a:pPr marL="342900" indent="-342900" fontAlgn="auto">
              <a:spcBef>
                <a:spcPts val="0"/>
              </a:spcBef>
              <a:spcAft>
                <a:spcPts val="0"/>
              </a:spcAft>
              <a:buFontTx/>
              <a:buAutoNum type="arabicPeriod"/>
            </a:pPr>
            <a:r>
              <a:rPr lang="en-US" sz="1400" dirty="0" smtClean="0">
                <a:solidFill>
                  <a:prstClr val="white"/>
                </a:solidFill>
                <a:latin typeface="Tahoma" pitchFamily="34" charset="0"/>
                <a:ea typeface="Tahoma" pitchFamily="34" charset="0"/>
                <a:cs typeface="Tahoma" pitchFamily="34" charset="0"/>
              </a:rPr>
              <a:t>Systems Leadership</a:t>
            </a:r>
          </a:p>
          <a:p>
            <a:pPr marL="342900" indent="-342900" fontAlgn="auto">
              <a:spcBef>
                <a:spcPts val="0"/>
              </a:spcBef>
              <a:spcAft>
                <a:spcPts val="0"/>
              </a:spcAft>
              <a:buFontTx/>
              <a:buAutoNum type="arabicPeriod"/>
            </a:pPr>
            <a:r>
              <a:rPr lang="en-US" sz="1400" dirty="0" smtClean="0">
                <a:solidFill>
                  <a:prstClr val="white"/>
                </a:solidFill>
                <a:latin typeface="Tahoma" pitchFamily="34" charset="0"/>
                <a:ea typeface="Tahoma" pitchFamily="34" charset="0"/>
                <a:cs typeface="Tahoma" pitchFamily="34" charset="0"/>
              </a:rPr>
              <a:t>Leadership for Learning</a:t>
            </a:r>
          </a:p>
          <a:p>
            <a:pPr marL="342900" indent="-342900" fontAlgn="auto">
              <a:spcBef>
                <a:spcPts val="0"/>
              </a:spcBef>
              <a:spcAft>
                <a:spcPts val="0"/>
              </a:spcAft>
              <a:buFontTx/>
              <a:buAutoNum type="arabicPeriod"/>
            </a:pPr>
            <a:r>
              <a:rPr lang="en-US" sz="1400" dirty="0" smtClean="0">
                <a:solidFill>
                  <a:prstClr val="white"/>
                </a:solidFill>
                <a:latin typeface="Tahoma" pitchFamily="34" charset="0"/>
                <a:ea typeface="Tahoma" pitchFamily="34" charset="0"/>
                <a:cs typeface="Tahoma" pitchFamily="34" charset="0"/>
              </a:rPr>
              <a:t>Professional and Community Leadership</a:t>
            </a:r>
            <a:endParaRPr lang="en-US" sz="1400" dirty="0">
              <a:solidFill>
                <a:prstClr val="white"/>
              </a:solidFill>
              <a:latin typeface="Tahoma" pitchFamily="34" charset="0"/>
              <a:ea typeface="Tahoma" pitchFamily="34" charset="0"/>
              <a:cs typeface="Tahoma" pitchFamily="34" charset="0"/>
            </a:endParaRPr>
          </a:p>
        </p:txBody>
      </p:sp>
      <p:sp>
        <p:nvSpPr>
          <p:cNvPr id="5" name="TextBox 4"/>
          <p:cNvSpPr txBox="1"/>
          <p:nvPr/>
        </p:nvSpPr>
        <p:spPr>
          <a:xfrm>
            <a:off x="5257800" y="685800"/>
            <a:ext cx="2286000" cy="1600438"/>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t="100000" r="100000"/>
            </a:path>
            <a:tileRect l="-100000" b="-100000"/>
          </a:gradFill>
        </p:spPr>
        <p:txBody>
          <a:bodyPr wrap="square" rtlCol="0">
            <a:spAutoFit/>
          </a:bodyPr>
          <a:lstStyle/>
          <a:p>
            <a:pPr fontAlgn="auto">
              <a:spcBef>
                <a:spcPts val="0"/>
              </a:spcBef>
              <a:spcAft>
                <a:spcPts val="0"/>
              </a:spcAft>
            </a:pPr>
            <a:r>
              <a:rPr lang="en-US" sz="1400" b="1" dirty="0" smtClean="0">
                <a:solidFill>
                  <a:prstClr val="white"/>
                </a:solidFill>
                <a:latin typeface="Tahoma" pitchFamily="34" charset="0"/>
                <a:ea typeface="Tahoma" pitchFamily="34" charset="0"/>
                <a:cs typeface="Tahoma" pitchFamily="34" charset="0"/>
              </a:rPr>
              <a:t>Building Level Data</a:t>
            </a:r>
          </a:p>
          <a:p>
            <a:pPr fontAlgn="auto">
              <a:spcBef>
                <a:spcPts val="0"/>
              </a:spcBef>
              <a:spcAft>
                <a:spcPts val="0"/>
              </a:spcAft>
            </a:pPr>
            <a:r>
              <a:rPr lang="en-US" sz="1400" dirty="0" smtClean="0">
                <a:solidFill>
                  <a:prstClr val="white"/>
                </a:solidFill>
                <a:latin typeface="Tahoma" pitchFamily="34" charset="0"/>
                <a:ea typeface="Tahoma" pitchFamily="34" charset="0"/>
                <a:cs typeface="Tahoma" pitchFamily="34" charset="0"/>
              </a:rPr>
              <a:t>PSSA Achievement</a:t>
            </a:r>
          </a:p>
          <a:p>
            <a:pPr fontAlgn="auto">
              <a:spcBef>
                <a:spcPts val="0"/>
              </a:spcBef>
              <a:spcAft>
                <a:spcPts val="0"/>
              </a:spcAft>
            </a:pPr>
            <a:r>
              <a:rPr lang="en-US" sz="1400" dirty="0" smtClean="0">
                <a:solidFill>
                  <a:prstClr val="white"/>
                </a:solidFill>
                <a:latin typeface="Tahoma" pitchFamily="34" charset="0"/>
                <a:ea typeface="Tahoma" pitchFamily="34" charset="0"/>
                <a:cs typeface="Tahoma" pitchFamily="34" charset="0"/>
              </a:rPr>
              <a:t>PVAAS Growth</a:t>
            </a:r>
          </a:p>
          <a:p>
            <a:pPr fontAlgn="auto">
              <a:spcBef>
                <a:spcPts val="0"/>
              </a:spcBef>
              <a:spcAft>
                <a:spcPts val="0"/>
              </a:spcAft>
            </a:pPr>
            <a:r>
              <a:rPr lang="en-US" sz="1400" dirty="0" smtClean="0">
                <a:solidFill>
                  <a:prstClr val="white"/>
                </a:solidFill>
                <a:latin typeface="Tahoma" pitchFamily="34" charset="0"/>
                <a:ea typeface="Tahoma" pitchFamily="34" charset="0"/>
                <a:cs typeface="Tahoma" pitchFamily="34" charset="0"/>
              </a:rPr>
              <a:t>Graduation Rate</a:t>
            </a:r>
          </a:p>
          <a:p>
            <a:pPr fontAlgn="auto">
              <a:spcBef>
                <a:spcPts val="0"/>
              </a:spcBef>
              <a:spcAft>
                <a:spcPts val="0"/>
              </a:spcAft>
            </a:pPr>
            <a:r>
              <a:rPr lang="en-US" sz="1400" dirty="0" smtClean="0">
                <a:solidFill>
                  <a:prstClr val="white"/>
                </a:solidFill>
                <a:latin typeface="Tahoma" pitchFamily="34" charset="0"/>
                <a:ea typeface="Tahoma" pitchFamily="34" charset="0"/>
                <a:cs typeface="Tahoma" pitchFamily="34" charset="0"/>
              </a:rPr>
              <a:t>Promotion Rate</a:t>
            </a:r>
          </a:p>
          <a:p>
            <a:pPr fontAlgn="auto">
              <a:spcBef>
                <a:spcPts val="0"/>
              </a:spcBef>
              <a:spcAft>
                <a:spcPts val="0"/>
              </a:spcAft>
            </a:pPr>
            <a:r>
              <a:rPr lang="en-US" sz="1400" dirty="0" smtClean="0">
                <a:solidFill>
                  <a:prstClr val="white"/>
                </a:solidFill>
                <a:latin typeface="Tahoma" pitchFamily="34" charset="0"/>
                <a:ea typeface="Tahoma" pitchFamily="34" charset="0"/>
                <a:cs typeface="Tahoma" pitchFamily="34" charset="0"/>
              </a:rPr>
              <a:t>AP Course Participation</a:t>
            </a:r>
          </a:p>
          <a:p>
            <a:pPr fontAlgn="auto">
              <a:spcBef>
                <a:spcPts val="0"/>
              </a:spcBef>
              <a:spcAft>
                <a:spcPts val="0"/>
              </a:spcAft>
            </a:pPr>
            <a:r>
              <a:rPr lang="en-US" sz="1400" dirty="0" smtClean="0">
                <a:solidFill>
                  <a:prstClr val="white"/>
                </a:solidFill>
                <a:latin typeface="Tahoma" pitchFamily="34" charset="0"/>
                <a:ea typeface="Tahoma" pitchFamily="34" charset="0"/>
                <a:cs typeface="Tahoma" pitchFamily="34" charset="0"/>
              </a:rPr>
              <a:t>SAT/PSAT</a:t>
            </a:r>
            <a:endParaRPr lang="en-US" sz="1400" dirty="0">
              <a:solidFill>
                <a:prstClr val="white"/>
              </a:solidFill>
              <a:latin typeface="Tahoma" pitchFamily="34" charset="0"/>
              <a:ea typeface="Tahoma" pitchFamily="34" charset="0"/>
              <a:cs typeface="Tahoma" pitchFamily="34" charset="0"/>
            </a:endParaRPr>
          </a:p>
        </p:txBody>
      </p:sp>
      <p:sp>
        <p:nvSpPr>
          <p:cNvPr id="6" name="TextBox 5"/>
          <p:cNvSpPr txBox="1"/>
          <p:nvPr/>
        </p:nvSpPr>
        <p:spPr>
          <a:xfrm>
            <a:off x="7086600" y="3276600"/>
            <a:ext cx="1600200" cy="523220"/>
          </a:xfrm>
          <a:prstGeom prst="rect">
            <a:avLst/>
          </a:prstGeom>
          <a:gradFill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lin ang="10800000" scaled="1"/>
            <a:tileRect/>
          </a:gradFill>
        </p:spPr>
        <p:txBody>
          <a:bodyPr wrap="square" rtlCol="0">
            <a:spAutoFit/>
          </a:bodyPr>
          <a:lstStyle/>
          <a:p>
            <a:pPr fontAlgn="auto">
              <a:spcBef>
                <a:spcPts val="0"/>
              </a:spcBef>
              <a:spcAft>
                <a:spcPts val="0"/>
              </a:spcAft>
            </a:pPr>
            <a:r>
              <a:rPr lang="en-US" sz="1400" b="1" dirty="0" smtClean="0">
                <a:solidFill>
                  <a:prstClr val="black"/>
                </a:solidFill>
                <a:latin typeface="Tahoma" pitchFamily="34" charset="0"/>
                <a:ea typeface="Tahoma" pitchFamily="34" charset="0"/>
                <a:cs typeface="Tahoma" pitchFamily="34" charset="0"/>
              </a:rPr>
              <a:t>Correlation</a:t>
            </a:r>
          </a:p>
          <a:p>
            <a:pPr fontAlgn="auto">
              <a:spcBef>
                <a:spcPts val="0"/>
              </a:spcBef>
              <a:spcAft>
                <a:spcPts val="0"/>
              </a:spcAft>
            </a:pPr>
            <a:r>
              <a:rPr lang="en-US" sz="1400" dirty="0" smtClean="0">
                <a:solidFill>
                  <a:prstClr val="black"/>
                </a:solidFill>
                <a:latin typeface="Tahoma" pitchFamily="34" charset="0"/>
                <a:ea typeface="Tahoma" pitchFamily="34" charset="0"/>
                <a:cs typeface="Tahoma" pitchFamily="34" charset="0"/>
              </a:rPr>
              <a:t>PVAAS</a:t>
            </a:r>
            <a:endParaRPr lang="en-US" sz="1400" dirty="0">
              <a:solidFill>
                <a:prstClr val="black"/>
              </a:solidFill>
              <a:latin typeface="Tahoma" pitchFamily="34" charset="0"/>
              <a:ea typeface="Tahoma" pitchFamily="34" charset="0"/>
              <a:cs typeface="Tahoma" pitchFamily="34" charset="0"/>
            </a:endParaRPr>
          </a:p>
        </p:txBody>
      </p:sp>
      <p:sp>
        <p:nvSpPr>
          <p:cNvPr id="3" name="TextBox 2"/>
          <p:cNvSpPr txBox="1"/>
          <p:nvPr/>
        </p:nvSpPr>
        <p:spPr>
          <a:xfrm>
            <a:off x="6324600" y="4419600"/>
            <a:ext cx="2362200" cy="2246769"/>
          </a:xfrm>
          <a:prstGeom prst="rect">
            <a:avLst/>
          </a:prstGeo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3500000" scaled="1"/>
            <a:tileRect/>
          </a:gradFill>
        </p:spPr>
        <p:txBody>
          <a:bodyPr wrap="square" rtlCol="0">
            <a:spAutoFit/>
          </a:bodyPr>
          <a:lstStyle/>
          <a:p>
            <a:pPr fontAlgn="auto">
              <a:spcBef>
                <a:spcPts val="0"/>
              </a:spcBef>
              <a:spcAft>
                <a:spcPts val="0"/>
              </a:spcAft>
            </a:pPr>
            <a:r>
              <a:rPr lang="en-US" sz="1400" b="1" dirty="0" smtClean="0">
                <a:solidFill>
                  <a:prstClr val="black"/>
                </a:solidFill>
                <a:latin typeface="Tahoma" pitchFamily="34" charset="0"/>
                <a:ea typeface="Tahoma" pitchFamily="34" charset="0"/>
                <a:cs typeface="Tahoma" pitchFamily="34" charset="0"/>
              </a:rPr>
              <a:t>Elective Data/SLOs</a:t>
            </a:r>
          </a:p>
          <a:p>
            <a:pPr fontAlgn="auto">
              <a:spcBef>
                <a:spcPts val="0"/>
              </a:spcBef>
              <a:spcAft>
                <a:spcPts val="0"/>
              </a:spcAft>
            </a:pPr>
            <a:r>
              <a:rPr lang="en-US" sz="1400" dirty="0" smtClean="0">
                <a:solidFill>
                  <a:prstClr val="black"/>
                </a:solidFill>
                <a:latin typeface="Tahoma" pitchFamily="34" charset="0"/>
                <a:ea typeface="Tahoma" pitchFamily="34" charset="0"/>
                <a:cs typeface="Tahoma" pitchFamily="34" charset="0"/>
              </a:rPr>
              <a:t>District Designed </a:t>
            </a:r>
          </a:p>
          <a:p>
            <a:pPr fontAlgn="auto">
              <a:spcBef>
                <a:spcPts val="0"/>
              </a:spcBef>
              <a:spcAft>
                <a:spcPts val="0"/>
              </a:spcAft>
            </a:pPr>
            <a:r>
              <a:rPr lang="en-US" sz="1400" dirty="0" smtClean="0">
                <a:solidFill>
                  <a:prstClr val="black"/>
                </a:solidFill>
                <a:latin typeface="Tahoma" pitchFamily="34" charset="0"/>
                <a:ea typeface="Tahoma" pitchFamily="34" charset="0"/>
                <a:cs typeface="Tahoma" pitchFamily="34" charset="0"/>
              </a:rPr>
              <a:t>National Tests</a:t>
            </a:r>
          </a:p>
          <a:p>
            <a:pPr fontAlgn="auto">
              <a:spcBef>
                <a:spcPts val="0"/>
              </a:spcBef>
              <a:spcAft>
                <a:spcPts val="0"/>
              </a:spcAft>
            </a:pPr>
            <a:r>
              <a:rPr lang="en-US" sz="1400" dirty="0" smtClean="0">
                <a:solidFill>
                  <a:prstClr val="black"/>
                </a:solidFill>
                <a:latin typeface="Tahoma" pitchFamily="34" charset="0"/>
                <a:ea typeface="Tahoma" pitchFamily="34" charset="0"/>
                <a:cs typeface="Tahoma" pitchFamily="34" charset="0"/>
              </a:rPr>
              <a:t>District Rubrics</a:t>
            </a:r>
          </a:p>
          <a:p>
            <a:pPr fontAlgn="auto">
              <a:spcBef>
                <a:spcPts val="0"/>
              </a:spcBef>
              <a:spcAft>
                <a:spcPts val="0"/>
              </a:spcAft>
            </a:pPr>
            <a:r>
              <a:rPr lang="en-US" sz="1400" dirty="0" smtClean="0">
                <a:solidFill>
                  <a:prstClr val="black"/>
                </a:solidFill>
                <a:latin typeface="Tahoma" pitchFamily="34" charset="0"/>
                <a:ea typeface="Tahoma" pitchFamily="34" charset="0"/>
                <a:cs typeface="Tahoma" pitchFamily="34" charset="0"/>
              </a:rPr>
              <a:t>IEP Growth</a:t>
            </a:r>
          </a:p>
          <a:p>
            <a:pPr fontAlgn="auto">
              <a:spcBef>
                <a:spcPts val="0"/>
              </a:spcBef>
              <a:spcAft>
                <a:spcPts val="0"/>
              </a:spcAft>
            </a:pPr>
            <a:r>
              <a:rPr lang="en-US" sz="1400" dirty="0" smtClean="0">
                <a:solidFill>
                  <a:prstClr val="black"/>
                </a:solidFill>
                <a:latin typeface="Tahoma" pitchFamily="34" charset="0"/>
                <a:ea typeface="Tahoma" pitchFamily="34" charset="0"/>
                <a:cs typeface="Tahoma" pitchFamily="34" charset="0"/>
              </a:rPr>
              <a:t>Projects</a:t>
            </a:r>
          </a:p>
          <a:p>
            <a:pPr fontAlgn="auto">
              <a:spcBef>
                <a:spcPts val="0"/>
              </a:spcBef>
              <a:spcAft>
                <a:spcPts val="0"/>
              </a:spcAft>
            </a:pPr>
            <a:r>
              <a:rPr lang="en-US" sz="1400" dirty="0" smtClean="0">
                <a:solidFill>
                  <a:prstClr val="black"/>
                </a:solidFill>
                <a:latin typeface="Tahoma" pitchFamily="34" charset="0"/>
                <a:ea typeface="Tahoma" pitchFamily="34" charset="0"/>
                <a:cs typeface="Tahoma" pitchFamily="34" charset="0"/>
              </a:rPr>
              <a:t>Portfolios</a:t>
            </a:r>
          </a:p>
          <a:p>
            <a:pPr fontAlgn="auto">
              <a:spcBef>
                <a:spcPts val="0"/>
              </a:spcBef>
              <a:spcAft>
                <a:spcPts val="0"/>
              </a:spcAft>
            </a:pPr>
            <a:r>
              <a:rPr lang="en-US" sz="1400" dirty="0" smtClean="0">
                <a:solidFill>
                  <a:prstClr val="black"/>
                </a:solidFill>
                <a:latin typeface="Tahoma" pitchFamily="34" charset="0"/>
                <a:ea typeface="Tahoma" pitchFamily="34" charset="0"/>
                <a:cs typeface="Tahoma" pitchFamily="34" charset="0"/>
              </a:rPr>
              <a:t>Surveys</a:t>
            </a:r>
          </a:p>
          <a:p>
            <a:pPr fontAlgn="auto">
              <a:spcBef>
                <a:spcPts val="0"/>
              </a:spcBef>
              <a:spcAft>
                <a:spcPts val="0"/>
              </a:spcAft>
            </a:pPr>
            <a:r>
              <a:rPr lang="en-US" sz="1400" i="1" dirty="0" smtClean="0">
                <a:solidFill>
                  <a:prstClr val="black"/>
                </a:solidFill>
                <a:latin typeface="Tahoma" pitchFamily="34" charset="0"/>
                <a:ea typeface="Tahoma" pitchFamily="34" charset="0"/>
                <a:cs typeface="Tahoma" pitchFamily="34" charset="0"/>
              </a:rPr>
              <a:t>PDE Standards for Review And Approval</a:t>
            </a:r>
            <a:endParaRPr lang="en-US" sz="1400" i="1" dirty="0">
              <a:solidFill>
                <a:prstClr val="black"/>
              </a:solidFill>
              <a:latin typeface="Tahoma" pitchFamily="34" charset="0"/>
              <a:ea typeface="Tahoma" pitchFamily="34" charset="0"/>
              <a:cs typeface="Tahoma" pitchFamily="34" charset="0"/>
            </a:endParaRPr>
          </a:p>
        </p:txBody>
      </p:sp>
      <p:sp>
        <p:nvSpPr>
          <p:cNvPr id="7" name="TextBox 6"/>
          <p:cNvSpPr txBox="1"/>
          <p:nvPr/>
        </p:nvSpPr>
        <p:spPr>
          <a:xfrm>
            <a:off x="1524000" y="152400"/>
            <a:ext cx="5867400" cy="461665"/>
          </a:xfrm>
          <a:prstGeom prst="rect">
            <a:avLst/>
          </a:prstGeom>
          <a:noFill/>
        </p:spPr>
        <p:txBody>
          <a:bodyPr wrap="square" rtlCol="0">
            <a:spAutoFit/>
          </a:bodyPr>
          <a:lstStyle/>
          <a:p>
            <a:pPr algn="ctr" fontAlgn="auto">
              <a:spcBef>
                <a:spcPts val="0"/>
              </a:spcBef>
              <a:spcAft>
                <a:spcPts val="0"/>
              </a:spcAft>
            </a:pPr>
            <a:r>
              <a:rPr lang="en-US" sz="2400" b="1" dirty="0" smtClean="0">
                <a:solidFill>
                  <a:srgbClr val="1F497D"/>
                </a:solidFill>
                <a:latin typeface="Tahoma" pitchFamily="34" charset="0"/>
                <a:ea typeface="Tahoma" pitchFamily="34" charset="0"/>
                <a:cs typeface="Tahoma" pitchFamily="34" charset="0"/>
              </a:rPr>
              <a:t>Principal Effectiveness System</a:t>
            </a:r>
            <a:endParaRPr lang="en-US" sz="2400" b="1" dirty="0">
              <a:solidFill>
                <a:srgbClr val="1F497D"/>
              </a:solidFill>
              <a:latin typeface="Tahoma" pitchFamily="34" charset="0"/>
              <a:ea typeface="Tahoma" pitchFamily="34" charset="0"/>
              <a:cs typeface="Tahoma" pitchFamily="34" charset="0"/>
            </a:endParaRPr>
          </a:p>
        </p:txBody>
      </p:sp>
      <p:sp>
        <p:nvSpPr>
          <p:cNvPr id="8" name="Date Placeholder 7"/>
          <p:cNvSpPr>
            <a:spLocks noGrp="1"/>
          </p:cNvSpPr>
          <p:nvPr>
            <p:ph type="dt" sz="half" idx="10"/>
          </p:nvPr>
        </p:nvSpPr>
        <p:spPr/>
        <p:txBody>
          <a:bodyPr/>
          <a:lstStyle/>
          <a:p>
            <a:r>
              <a:rPr lang="en-US" dirty="0" smtClean="0">
                <a:solidFill>
                  <a:prstClr val="black">
                    <a:tint val="75000"/>
                  </a:prstClr>
                </a:solidFill>
              </a:rPr>
              <a:t>07/02/12 Revision</a:t>
            </a:r>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DE78A786-2300-43ED-B98F-0D9B678CCB39}" type="slidenum">
              <a:rPr lang="en-US" smtClean="0">
                <a:solidFill>
                  <a:prstClr val="black">
                    <a:tint val="75000"/>
                  </a:prstClr>
                </a:solidFill>
              </a:rPr>
              <a:pPr/>
              <a:t>11</a:t>
            </a:fld>
            <a:endParaRPr lang="en-US" dirty="0">
              <a:solidFill>
                <a:prstClr val="black">
                  <a:tint val="75000"/>
                </a:prstClr>
              </a:solidFill>
            </a:endParaRPr>
          </a:p>
        </p:txBody>
      </p:sp>
    </p:spTree>
    <p:extLst>
      <p:ext uri="{BB962C8B-B14F-4D97-AF65-F5344CB8AC3E}">
        <p14:creationId xmlns:p14="http://schemas.microsoft.com/office/powerpoint/2010/main" val="242401788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60438"/>
            <a:ext cx="8229600" cy="1173162"/>
          </a:xfrm>
        </p:spPr>
        <p:txBody>
          <a:bodyPr/>
          <a:lstStyle/>
          <a:p>
            <a:r>
              <a:rPr lang="en-US" dirty="0" smtClean="0"/>
              <a:t>Principal Effectiveness Instrument</a:t>
            </a:r>
            <a:r>
              <a:rPr lang="en-US" sz="4200" dirty="0" smtClean="0"/>
              <a:t>:  </a:t>
            </a:r>
            <a:br>
              <a:rPr lang="en-US" sz="4200" dirty="0" smtClean="0"/>
            </a:br>
            <a:r>
              <a:rPr lang="en-US" sz="2200" i="1" dirty="0" smtClean="0"/>
              <a:t>The Results:  Creation of an Instrument</a:t>
            </a:r>
            <a:endParaRPr lang="en-US" sz="2200" i="1" dirty="0"/>
          </a:p>
        </p:txBody>
      </p:sp>
      <p:sp>
        <p:nvSpPr>
          <p:cNvPr id="3" name="Content Placeholder 2"/>
          <p:cNvSpPr>
            <a:spLocks noGrp="1"/>
          </p:cNvSpPr>
          <p:nvPr>
            <p:ph idx="1"/>
          </p:nvPr>
        </p:nvSpPr>
        <p:spPr>
          <a:xfrm>
            <a:off x="457200" y="2153285"/>
            <a:ext cx="8229600" cy="4525963"/>
          </a:xfrm>
        </p:spPr>
        <p:txBody>
          <a:bodyPr/>
          <a:lstStyle/>
          <a:p>
            <a:r>
              <a:rPr lang="en-US" sz="2400" dirty="0" smtClean="0"/>
              <a:t>Combing all the background previously identified, a draft instrument was developed that establishes a set of four leadership domains:</a:t>
            </a:r>
          </a:p>
          <a:p>
            <a:pPr lvl="2"/>
            <a:r>
              <a:rPr lang="en-US" sz="1800" dirty="0" smtClean="0"/>
              <a:t>Domain 1: Strategic/Cultural Leadership</a:t>
            </a:r>
          </a:p>
          <a:p>
            <a:pPr lvl="2"/>
            <a:r>
              <a:rPr lang="en-US" sz="1800" dirty="0" smtClean="0"/>
              <a:t>Domain 2: Systems Leadership</a:t>
            </a:r>
          </a:p>
          <a:p>
            <a:pPr lvl="2"/>
            <a:r>
              <a:rPr lang="en-US" sz="1800" dirty="0" smtClean="0"/>
              <a:t>Domain 3: Leadership for Learning</a:t>
            </a:r>
          </a:p>
          <a:p>
            <a:pPr lvl="2"/>
            <a:r>
              <a:rPr lang="en-US" sz="1800" dirty="0" smtClean="0"/>
              <a:t>Domain 4: Professional and Community Leadership</a:t>
            </a:r>
            <a:r>
              <a:rPr lang="en-US" dirty="0"/>
              <a:t/>
            </a:r>
            <a:br>
              <a:rPr lang="en-US" dirty="0"/>
            </a:br>
            <a:endParaRPr lang="en-US" dirty="0" smtClean="0"/>
          </a:p>
          <a:p>
            <a:r>
              <a:rPr lang="en-US" sz="2400" dirty="0" smtClean="0"/>
              <a:t>The instrument contains specific components (with corresponding descriptors) to be included in each of the four domains.</a:t>
            </a:r>
            <a:br>
              <a:rPr lang="en-US" sz="2400" dirty="0" smtClean="0"/>
            </a:br>
            <a:endParaRPr lang="en-US" sz="2400" dirty="0" smtClean="0"/>
          </a:p>
          <a:p>
            <a:pPr marL="0" indent="0">
              <a:buNone/>
            </a:pPr>
            <a:r>
              <a:rPr lang="en-US" sz="2400" dirty="0" smtClean="0"/>
              <a:t/>
            </a:r>
            <a:br>
              <a:rPr lang="en-US" sz="2400" dirty="0" smtClean="0"/>
            </a:br>
            <a:endParaRPr lang="en-US" sz="2400" dirty="0" smtClean="0"/>
          </a:p>
          <a:p>
            <a:endParaRPr lang="en-US" dirty="0" smtClean="0"/>
          </a:p>
          <a:p>
            <a:endParaRPr lang="en-US" dirty="0"/>
          </a:p>
        </p:txBody>
      </p:sp>
      <p:sp>
        <p:nvSpPr>
          <p:cNvPr id="4" name="Slide Number Placeholder 3"/>
          <p:cNvSpPr txBox="1">
            <a:spLocks/>
          </p:cNvSpPr>
          <p:nvPr/>
        </p:nvSpPr>
        <p:spPr>
          <a:xfrm>
            <a:off x="8381999" y="6356352"/>
            <a:ext cx="415491" cy="365125"/>
          </a:xfrm>
          <a:prstGeom prst="rect">
            <a:avLst/>
          </a:prstGeom>
        </p:spPr>
        <p:txBody>
          <a:bodyPr/>
          <a:lstStyle>
            <a:defPPr>
              <a:defRPr lang="en-US"/>
            </a:defPPr>
            <a:lvl1pPr algn="l" rtl="0" fontAlgn="base">
              <a:spcBef>
                <a:spcPct val="0"/>
              </a:spcBef>
              <a:spcAft>
                <a:spcPct val="0"/>
              </a:spcAft>
              <a:defRPr sz="1000" kern="1200">
                <a:solidFill>
                  <a:schemeClr val="tx1"/>
                </a:solidFill>
                <a:latin typeface="Times New Roman" pitchFamily="18" charset="0"/>
                <a:ea typeface="+mn-ea"/>
                <a:cs typeface="+mn-cs"/>
              </a:defRPr>
            </a:lvl1pPr>
            <a:lvl2pPr marL="457200" algn="l" rtl="0" fontAlgn="base">
              <a:spcBef>
                <a:spcPct val="0"/>
              </a:spcBef>
              <a:spcAft>
                <a:spcPct val="0"/>
              </a:spcAft>
              <a:defRPr sz="1000" kern="1200">
                <a:solidFill>
                  <a:schemeClr val="tx1"/>
                </a:solidFill>
                <a:latin typeface="Times New Roman" pitchFamily="18" charset="0"/>
                <a:ea typeface="+mn-ea"/>
                <a:cs typeface="+mn-cs"/>
              </a:defRPr>
            </a:lvl2pPr>
            <a:lvl3pPr marL="914400" algn="l" rtl="0" fontAlgn="base">
              <a:spcBef>
                <a:spcPct val="0"/>
              </a:spcBef>
              <a:spcAft>
                <a:spcPct val="0"/>
              </a:spcAft>
              <a:defRPr sz="1000" kern="1200">
                <a:solidFill>
                  <a:schemeClr val="tx1"/>
                </a:solidFill>
                <a:latin typeface="Times New Roman" pitchFamily="18" charset="0"/>
                <a:ea typeface="+mn-ea"/>
                <a:cs typeface="+mn-cs"/>
              </a:defRPr>
            </a:lvl3pPr>
            <a:lvl4pPr marL="1371600" algn="l" rtl="0" fontAlgn="base">
              <a:spcBef>
                <a:spcPct val="0"/>
              </a:spcBef>
              <a:spcAft>
                <a:spcPct val="0"/>
              </a:spcAft>
              <a:defRPr sz="1000" kern="1200">
                <a:solidFill>
                  <a:schemeClr val="tx1"/>
                </a:solidFill>
                <a:latin typeface="Times New Roman" pitchFamily="18" charset="0"/>
                <a:ea typeface="+mn-ea"/>
                <a:cs typeface="+mn-cs"/>
              </a:defRPr>
            </a:lvl4pPr>
            <a:lvl5pPr marL="1828800" algn="l" rtl="0" fontAlgn="base">
              <a:spcBef>
                <a:spcPct val="0"/>
              </a:spcBef>
              <a:spcAft>
                <a:spcPct val="0"/>
              </a:spcAft>
              <a:defRPr sz="1000" kern="1200">
                <a:solidFill>
                  <a:schemeClr val="tx1"/>
                </a:solidFill>
                <a:latin typeface="Times New Roman" pitchFamily="18" charset="0"/>
                <a:ea typeface="+mn-ea"/>
                <a:cs typeface="+mn-cs"/>
              </a:defRPr>
            </a:lvl5pPr>
            <a:lvl6pPr marL="2286000" algn="l" defTabSz="914400" rtl="0" eaLnBrk="1" latinLnBrk="0" hangingPunct="1">
              <a:defRPr sz="1000" kern="1200">
                <a:solidFill>
                  <a:schemeClr val="tx1"/>
                </a:solidFill>
                <a:latin typeface="Times New Roman" pitchFamily="18" charset="0"/>
                <a:ea typeface="+mn-ea"/>
                <a:cs typeface="+mn-cs"/>
              </a:defRPr>
            </a:lvl6pPr>
            <a:lvl7pPr marL="2743200" algn="l" defTabSz="914400" rtl="0" eaLnBrk="1" latinLnBrk="0" hangingPunct="1">
              <a:defRPr sz="1000" kern="1200">
                <a:solidFill>
                  <a:schemeClr val="tx1"/>
                </a:solidFill>
                <a:latin typeface="Times New Roman" pitchFamily="18" charset="0"/>
                <a:ea typeface="+mn-ea"/>
                <a:cs typeface="+mn-cs"/>
              </a:defRPr>
            </a:lvl7pPr>
            <a:lvl8pPr marL="3200400" algn="l" defTabSz="914400" rtl="0" eaLnBrk="1" latinLnBrk="0" hangingPunct="1">
              <a:defRPr sz="1000" kern="1200">
                <a:solidFill>
                  <a:schemeClr val="tx1"/>
                </a:solidFill>
                <a:latin typeface="Times New Roman" pitchFamily="18" charset="0"/>
                <a:ea typeface="+mn-ea"/>
                <a:cs typeface="+mn-cs"/>
              </a:defRPr>
            </a:lvl8pPr>
            <a:lvl9pPr marL="3657600" algn="l" defTabSz="914400" rtl="0" eaLnBrk="1" latinLnBrk="0" hangingPunct="1">
              <a:defRPr sz="1000" kern="1200">
                <a:solidFill>
                  <a:schemeClr val="tx1"/>
                </a:solidFill>
                <a:latin typeface="Times New Roman" pitchFamily="18" charset="0"/>
                <a:ea typeface="+mn-ea"/>
                <a:cs typeface="+mn-cs"/>
              </a:defRPr>
            </a:lvl9pPr>
          </a:lstStyle>
          <a:p>
            <a:fld id="{4BE7F0BC-8FE1-4674-AF49-980D68C1A0B1}" type="slidenum">
              <a:rPr lang="en-US" smtClean="0"/>
              <a:pPr/>
              <a:t>12</a:t>
            </a:fld>
            <a:endParaRPr lang="en-US" dirty="0"/>
          </a:p>
        </p:txBody>
      </p:sp>
    </p:spTree>
    <p:extLst>
      <p:ext uri="{BB962C8B-B14F-4D97-AF65-F5344CB8AC3E}">
        <p14:creationId xmlns:p14="http://schemas.microsoft.com/office/powerpoint/2010/main" val="218791468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66775"/>
            <a:ext cx="8229600" cy="1038225"/>
          </a:xfrm>
        </p:spPr>
        <p:txBody>
          <a:bodyPr/>
          <a:lstStyle/>
          <a:p>
            <a:r>
              <a:rPr lang="en-US" sz="3600" dirty="0"/>
              <a:t>Domain 1:  Strategic/Cultural </a:t>
            </a:r>
            <a:r>
              <a:rPr lang="en-US" sz="3600" dirty="0" smtClean="0"/>
              <a:t>Leadership: </a:t>
            </a:r>
            <a:r>
              <a:rPr lang="en-US" sz="2200" i="1" dirty="0"/>
              <a:t>With </a:t>
            </a:r>
            <a:r>
              <a:rPr lang="en-US" sz="2200" i="1" dirty="0" smtClean="0"/>
              <a:t>Components </a:t>
            </a:r>
            <a:endParaRPr lang="en-US" sz="2200" i="1" dirty="0"/>
          </a:p>
        </p:txBody>
      </p:sp>
      <p:sp>
        <p:nvSpPr>
          <p:cNvPr id="3" name="Content Placeholder 2"/>
          <p:cNvSpPr>
            <a:spLocks noGrp="1"/>
          </p:cNvSpPr>
          <p:nvPr>
            <p:ph idx="1"/>
          </p:nvPr>
        </p:nvSpPr>
        <p:spPr>
          <a:xfrm>
            <a:off x="449580" y="1981201"/>
            <a:ext cx="8229600" cy="4825048"/>
          </a:xfrm>
        </p:spPr>
        <p:txBody>
          <a:bodyPr/>
          <a:lstStyle/>
          <a:p>
            <a:pPr marL="342900" lvl="1" indent="-342900">
              <a:buNone/>
            </a:pPr>
            <a:r>
              <a:rPr lang="en-US" sz="1800" dirty="0" smtClean="0"/>
              <a:t>	</a:t>
            </a:r>
            <a:r>
              <a:rPr lang="en-US" sz="1800" b="1" i="1" u="sng" dirty="0" smtClean="0"/>
              <a:t>Domain Descriptor</a:t>
            </a:r>
            <a:r>
              <a:rPr lang="en-US" sz="1800" b="1" dirty="0" smtClean="0"/>
              <a:t>:  </a:t>
            </a:r>
            <a:r>
              <a:rPr lang="en-US" sz="1800" dirty="0" smtClean="0"/>
              <a:t>The </a:t>
            </a:r>
            <a:r>
              <a:rPr lang="en-US" sz="1800" dirty="0"/>
              <a:t>school leader will systematically and collaboratively develop a positive culture to promote continuous student growth and staff development.  The leader articulates and models a clear vision of the school’s culture that involves students, families, and staff.</a:t>
            </a:r>
          </a:p>
          <a:p>
            <a:pPr marL="342900" lvl="1" indent="-342900">
              <a:buNone/>
            </a:pPr>
            <a:r>
              <a:rPr lang="en-US" sz="1800" b="1" dirty="0" smtClean="0"/>
              <a:t/>
            </a:r>
            <a:br>
              <a:rPr lang="en-US" sz="1800" b="1" dirty="0" smtClean="0"/>
            </a:br>
            <a:r>
              <a:rPr lang="en-US" sz="1800" b="1" i="1" u="sng" dirty="0"/>
              <a:t>Components Included in Domain:</a:t>
            </a:r>
          </a:p>
          <a:p>
            <a:pPr lvl="1"/>
            <a:r>
              <a:rPr lang="en-US" sz="1800" dirty="0" smtClean="0"/>
              <a:t>Creates </a:t>
            </a:r>
            <a:r>
              <a:rPr lang="en-US" sz="1800" dirty="0"/>
              <a:t>an Organizational Vision, Mission, and Strategic Goals </a:t>
            </a:r>
          </a:p>
          <a:p>
            <a:pPr lvl="1"/>
            <a:r>
              <a:rPr lang="en-US" sz="1800" dirty="0" smtClean="0"/>
              <a:t>Uses Data for Informed Decision Making </a:t>
            </a:r>
          </a:p>
          <a:p>
            <a:pPr lvl="1"/>
            <a:r>
              <a:rPr lang="en-US" sz="1800" dirty="0" smtClean="0"/>
              <a:t>Builds </a:t>
            </a:r>
            <a:r>
              <a:rPr lang="en-US" sz="1800" dirty="0"/>
              <a:t>a Collaborative </a:t>
            </a:r>
            <a:r>
              <a:rPr lang="en-US" sz="1800" dirty="0" smtClean="0"/>
              <a:t>and Empowering Work Environment</a:t>
            </a:r>
          </a:p>
          <a:p>
            <a:pPr lvl="1"/>
            <a:r>
              <a:rPr lang="en-US" sz="1800" dirty="0"/>
              <a:t>Leads </a:t>
            </a:r>
            <a:r>
              <a:rPr lang="en-US" sz="1800" dirty="0" smtClean="0"/>
              <a:t>Change Efforts for Continuous Improvement</a:t>
            </a:r>
            <a:endParaRPr lang="en-US" sz="1800" dirty="0"/>
          </a:p>
          <a:p>
            <a:pPr lvl="1"/>
            <a:r>
              <a:rPr lang="en-US" sz="1800" dirty="0" smtClean="0"/>
              <a:t>Celebrates </a:t>
            </a:r>
            <a:r>
              <a:rPr lang="en-US" sz="1800" dirty="0"/>
              <a:t>Accomplishments and Acknowledges Failures</a:t>
            </a:r>
          </a:p>
          <a:p>
            <a:pPr lvl="1"/>
            <a:endParaRPr lang="en-US" sz="1800" dirty="0" smtClean="0"/>
          </a:p>
          <a:p>
            <a:pPr lvl="1"/>
            <a:endParaRPr lang="en-US" sz="1800" dirty="0" smtClean="0"/>
          </a:p>
          <a:p>
            <a:pPr lvl="1"/>
            <a:endParaRPr lang="en-US" sz="1400" dirty="0" smtClean="0"/>
          </a:p>
          <a:p>
            <a:pPr marL="800100" lvl="1" indent="-342900"/>
            <a:endParaRPr lang="en-US" sz="1800" dirty="0" smtClean="0"/>
          </a:p>
          <a:p>
            <a:pPr lvl="1"/>
            <a:endParaRPr lang="en-US" sz="1800" dirty="0" smtClean="0"/>
          </a:p>
          <a:p>
            <a:pPr lvl="1"/>
            <a:endParaRPr lang="en-US" dirty="0"/>
          </a:p>
        </p:txBody>
      </p:sp>
      <p:sp>
        <p:nvSpPr>
          <p:cNvPr id="4" name="Slide Number Placeholder 3"/>
          <p:cNvSpPr txBox="1">
            <a:spLocks/>
          </p:cNvSpPr>
          <p:nvPr/>
        </p:nvSpPr>
        <p:spPr>
          <a:xfrm>
            <a:off x="8381999" y="6356352"/>
            <a:ext cx="415491" cy="365125"/>
          </a:xfrm>
          <a:prstGeom prst="rect">
            <a:avLst/>
          </a:prstGeom>
        </p:spPr>
        <p:txBody>
          <a:bodyPr/>
          <a:lstStyle>
            <a:defPPr>
              <a:defRPr lang="en-US"/>
            </a:defPPr>
            <a:lvl1pPr algn="l" rtl="0" fontAlgn="base">
              <a:spcBef>
                <a:spcPct val="0"/>
              </a:spcBef>
              <a:spcAft>
                <a:spcPct val="0"/>
              </a:spcAft>
              <a:defRPr sz="1000" kern="1200">
                <a:solidFill>
                  <a:schemeClr val="tx1"/>
                </a:solidFill>
                <a:latin typeface="Times New Roman" pitchFamily="18" charset="0"/>
                <a:ea typeface="+mn-ea"/>
                <a:cs typeface="+mn-cs"/>
              </a:defRPr>
            </a:lvl1pPr>
            <a:lvl2pPr marL="457200" algn="l" rtl="0" fontAlgn="base">
              <a:spcBef>
                <a:spcPct val="0"/>
              </a:spcBef>
              <a:spcAft>
                <a:spcPct val="0"/>
              </a:spcAft>
              <a:defRPr sz="1000" kern="1200">
                <a:solidFill>
                  <a:schemeClr val="tx1"/>
                </a:solidFill>
                <a:latin typeface="Times New Roman" pitchFamily="18" charset="0"/>
                <a:ea typeface="+mn-ea"/>
                <a:cs typeface="+mn-cs"/>
              </a:defRPr>
            </a:lvl2pPr>
            <a:lvl3pPr marL="914400" algn="l" rtl="0" fontAlgn="base">
              <a:spcBef>
                <a:spcPct val="0"/>
              </a:spcBef>
              <a:spcAft>
                <a:spcPct val="0"/>
              </a:spcAft>
              <a:defRPr sz="1000" kern="1200">
                <a:solidFill>
                  <a:schemeClr val="tx1"/>
                </a:solidFill>
                <a:latin typeface="Times New Roman" pitchFamily="18" charset="0"/>
                <a:ea typeface="+mn-ea"/>
                <a:cs typeface="+mn-cs"/>
              </a:defRPr>
            </a:lvl3pPr>
            <a:lvl4pPr marL="1371600" algn="l" rtl="0" fontAlgn="base">
              <a:spcBef>
                <a:spcPct val="0"/>
              </a:spcBef>
              <a:spcAft>
                <a:spcPct val="0"/>
              </a:spcAft>
              <a:defRPr sz="1000" kern="1200">
                <a:solidFill>
                  <a:schemeClr val="tx1"/>
                </a:solidFill>
                <a:latin typeface="Times New Roman" pitchFamily="18" charset="0"/>
                <a:ea typeface="+mn-ea"/>
                <a:cs typeface="+mn-cs"/>
              </a:defRPr>
            </a:lvl4pPr>
            <a:lvl5pPr marL="1828800" algn="l" rtl="0" fontAlgn="base">
              <a:spcBef>
                <a:spcPct val="0"/>
              </a:spcBef>
              <a:spcAft>
                <a:spcPct val="0"/>
              </a:spcAft>
              <a:defRPr sz="1000" kern="1200">
                <a:solidFill>
                  <a:schemeClr val="tx1"/>
                </a:solidFill>
                <a:latin typeface="Times New Roman" pitchFamily="18" charset="0"/>
                <a:ea typeface="+mn-ea"/>
                <a:cs typeface="+mn-cs"/>
              </a:defRPr>
            </a:lvl5pPr>
            <a:lvl6pPr marL="2286000" algn="l" defTabSz="914400" rtl="0" eaLnBrk="1" latinLnBrk="0" hangingPunct="1">
              <a:defRPr sz="1000" kern="1200">
                <a:solidFill>
                  <a:schemeClr val="tx1"/>
                </a:solidFill>
                <a:latin typeface="Times New Roman" pitchFamily="18" charset="0"/>
                <a:ea typeface="+mn-ea"/>
                <a:cs typeface="+mn-cs"/>
              </a:defRPr>
            </a:lvl6pPr>
            <a:lvl7pPr marL="2743200" algn="l" defTabSz="914400" rtl="0" eaLnBrk="1" latinLnBrk="0" hangingPunct="1">
              <a:defRPr sz="1000" kern="1200">
                <a:solidFill>
                  <a:schemeClr val="tx1"/>
                </a:solidFill>
                <a:latin typeface="Times New Roman" pitchFamily="18" charset="0"/>
                <a:ea typeface="+mn-ea"/>
                <a:cs typeface="+mn-cs"/>
              </a:defRPr>
            </a:lvl7pPr>
            <a:lvl8pPr marL="3200400" algn="l" defTabSz="914400" rtl="0" eaLnBrk="1" latinLnBrk="0" hangingPunct="1">
              <a:defRPr sz="1000" kern="1200">
                <a:solidFill>
                  <a:schemeClr val="tx1"/>
                </a:solidFill>
                <a:latin typeface="Times New Roman" pitchFamily="18" charset="0"/>
                <a:ea typeface="+mn-ea"/>
                <a:cs typeface="+mn-cs"/>
              </a:defRPr>
            </a:lvl8pPr>
            <a:lvl9pPr marL="3657600" algn="l" defTabSz="914400" rtl="0" eaLnBrk="1" latinLnBrk="0" hangingPunct="1">
              <a:defRPr sz="1000" kern="1200">
                <a:solidFill>
                  <a:schemeClr val="tx1"/>
                </a:solidFill>
                <a:latin typeface="Times New Roman" pitchFamily="18" charset="0"/>
                <a:ea typeface="+mn-ea"/>
                <a:cs typeface="+mn-cs"/>
              </a:defRPr>
            </a:lvl9pPr>
          </a:lstStyle>
          <a:p>
            <a:fld id="{4BE7F0BC-8FE1-4674-AF49-980D68C1A0B1}" type="slidenum">
              <a:rPr lang="en-US" smtClean="0"/>
              <a:pPr/>
              <a:t>13</a:t>
            </a:fld>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7160" y="884299"/>
            <a:ext cx="8953500" cy="5137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p:cNvSpPr/>
          <p:nvPr/>
        </p:nvSpPr>
        <p:spPr>
          <a:xfrm rot="18900000">
            <a:off x="651702" y="3424535"/>
            <a:ext cx="7840609" cy="923330"/>
          </a:xfrm>
          <a:prstGeom prst="rect">
            <a:avLst/>
          </a:prstGeom>
          <a:noFill/>
        </p:spPr>
        <p:txBody>
          <a:bodyPr wrap="none" lIns="91440" tIns="45720" rIns="91440" bIns="45720">
            <a:spAutoFit/>
          </a:bodyPr>
          <a:lstStyle/>
          <a:p>
            <a:pPr algn="ctr"/>
            <a:r>
              <a:rPr lang="en-US" sz="5400" dirty="0" smtClean="0">
                <a:ln w="18415" cmpd="sng">
                  <a:solidFill>
                    <a:srgbClr val="FFFFFF"/>
                  </a:solidFill>
                  <a:prstDash val="solid"/>
                </a:ln>
                <a:solidFill>
                  <a:schemeClr val="bg2"/>
                </a:solidFill>
                <a:effectLst>
                  <a:outerShdw blurRad="63500" dir="3600000" algn="tl" rotWithShape="0">
                    <a:srgbClr val="000000">
                      <a:alpha val="70000"/>
                    </a:srgbClr>
                  </a:outerShdw>
                </a:effectLst>
              </a:rPr>
              <a:t>Draft – For Reference Only</a:t>
            </a:r>
            <a:endParaRPr lang="en-US" sz="5400" b="0" cap="none" spc="0" dirty="0">
              <a:ln w="18415" cmpd="sng">
                <a:solidFill>
                  <a:srgbClr val="FFFFFF"/>
                </a:solidFill>
                <a:prstDash val="solid"/>
              </a:ln>
              <a:solidFill>
                <a:schemeClr val="bg2"/>
              </a:solidFill>
              <a:effectLst>
                <a:outerShdw blurRad="63500" dir="3600000" algn="tl" rotWithShape="0">
                  <a:srgbClr val="000000">
                    <a:alpha val="70000"/>
                  </a:srgbClr>
                </a:outerShdw>
              </a:effectLst>
            </a:endParaRPr>
          </a:p>
        </p:txBody>
      </p:sp>
      <p:sp>
        <p:nvSpPr>
          <p:cNvPr id="4" name="Slide Number Placeholder 3"/>
          <p:cNvSpPr txBox="1">
            <a:spLocks/>
          </p:cNvSpPr>
          <p:nvPr/>
        </p:nvSpPr>
        <p:spPr>
          <a:xfrm>
            <a:off x="8381999" y="6356352"/>
            <a:ext cx="415491" cy="365125"/>
          </a:xfrm>
          <a:prstGeom prst="rect">
            <a:avLst/>
          </a:prstGeom>
        </p:spPr>
        <p:txBody>
          <a:bodyPr/>
          <a:lstStyle>
            <a:defPPr>
              <a:defRPr lang="en-US"/>
            </a:defPPr>
            <a:lvl1pPr algn="l" rtl="0" fontAlgn="base">
              <a:spcBef>
                <a:spcPct val="0"/>
              </a:spcBef>
              <a:spcAft>
                <a:spcPct val="0"/>
              </a:spcAft>
              <a:defRPr sz="1000" kern="1200">
                <a:solidFill>
                  <a:schemeClr val="tx1"/>
                </a:solidFill>
                <a:latin typeface="Times New Roman" pitchFamily="18" charset="0"/>
                <a:ea typeface="+mn-ea"/>
                <a:cs typeface="+mn-cs"/>
              </a:defRPr>
            </a:lvl1pPr>
            <a:lvl2pPr marL="457200" algn="l" rtl="0" fontAlgn="base">
              <a:spcBef>
                <a:spcPct val="0"/>
              </a:spcBef>
              <a:spcAft>
                <a:spcPct val="0"/>
              </a:spcAft>
              <a:defRPr sz="1000" kern="1200">
                <a:solidFill>
                  <a:schemeClr val="tx1"/>
                </a:solidFill>
                <a:latin typeface="Times New Roman" pitchFamily="18" charset="0"/>
                <a:ea typeface="+mn-ea"/>
                <a:cs typeface="+mn-cs"/>
              </a:defRPr>
            </a:lvl2pPr>
            <a:lvl3pPr marL="914400" algn="l" rtl="0" fontAlgn="base">
              <a:spcBef>
                <a:spcPct val="0"/>
              </a:spcBef>
              <a:spcAft>
                <a:spcPct val="0"/>
              </a:spcAft>
              <a:defRPr sz="1000" kern="1200">
                <a:solidFill>
                  <a:schemeClr val="tx1"/>
                </a:solidFill>
                <a:latin typeface="Times New Roman" pitchFamily="18" charset="0"/>
                <a:ea typeface="+mn-ea"/>
                <a:cs typeface="+mn-cs"/>
              </a:defRPr>
            </a:lvl3pPr>
            <a:lvl4pPr marL="1371600" algn="l" rtl="0" fontAlgn="base">
              <a:spcBef>
                <a:spcPct val="0"/>
              </a:spcBef>
              <a:spcAft>
                <a:spcPct val="0"/>
              </a:spcAft>
              <a:defRPr sz="1000" kern="1200">
                <a:solidFill>
                  <a:schemeClr val="tx1"/>
                </a:solidFill>
                <a:latin typeface="Times New Roman" pitchFamily="18" charset="0"/>
                <a:ea typeface="+mn-ea"/>
                <a:cs typeface="+mn-cs"/>
              </a:defRPr>
            </a:lvl4pPr>
            <a:lvl5pPr marL="1828800" algn="l" rtl="0" fontAlgn="base">
              <a:spcBef>
                <a:spcPct val="0"/>
              </a:spcBef>
              <a:spcAft>
                <a:spcPct val="0"/>
              </a:spcAft>
              <a:defRPr sz="1000" kern="1200">
                <a:solidFill>
                  <a:schemeClr val="tx1"/>
                </a:solidFill>
                <a:latin typeface="Times New Roman" pitchFamily="18" charset="0"/>
                <a:ea typeface="+mn-ea"/>
                <a:cs typeface="+mn-cs"/>
              </a:defRPr>
            </a:lvl5pPr>
            <a:lvl6pPr marL="2286000" algn="l" defTabSz="914400" rtl="0" eaLnBrk="1" latinLnBrk="0" hangingPunct="1">
              <a:defRPr sz="1000" kern="1200">
                <a:solidFill>
                  <a:schemeClr val="tx1"/>
                </a:solidFill>
                <a:latin typeface="Times New Roman" pitchFamily="18" charset="0"/>
                <a:ea typeface="+mn-ea"/>
                <a:cs typeface="+mn-cs"/>
              </a:defRPr>
            </a:lvl6pPr>
            <a:lvl7pPr marL="2743200" algn="l" defTabSz="914400" rtl="0" eaLnBrk="1" latinLnBrk="0" hangingPunct="1">
              <a:defRPr sz="1000" kern="1200">
                <a:solidFill>
                  <a:schemeClr val="tx1"/>
                </a:solidFill>
                <a:latin typeface="Times New Roman" pitchFamily="18" charset="0"/>
                <a:ea typeface="+mn-ea"/>
                <a:cs typeface="+mn-cs"/>
              </a:defRPr>
            </a:lvl7pPr>
            <a:lvl8pPr marL="3200400" algn="l" defTabSz="914400" rtl="0" eaLnBrk="1" latinLnBrk="0" hangingPunct="1">
              <a:defRPr sz="1000" kern="1200">
                <a:solidFill>
                  <a:schemeClr val="tx1"/>
                </a:solidFill>
                <a:latin typeface="Times New Roman" pitchFamily="18" charset="0"/>
                <a:ea typeface="+mn-ea"/>
                <a:cs typeface="+mn-cs"/>
              </a:defRPr>
            </a:lvl8pPr>
            <a:lvl9pPr marL="3657600" algn="l" defTabSz="914400" rtl="0" eaLnBrk="1" latinLnBrk="0" hangingPunct="1">
              <a:defRPr sz="1000" kern="1200">
                <a:solidFill>
                  <a:schemeClr val="tx1"/>
                </a:solidFill>
                <a:latin typeface="Times New Roman" pitchFamily="18" charset="0"/>
                <a:ea typeface="+mn-ea"/>
                <a:cs typeface="+mn-cs"/>
              </a:defRPr>
            </a:lvl9pPr>
          </a:lstStyle>
          <a:p>
            <a:fld id="{4BE7F0BC-8FE1-4674-AF49-980D68C1A0B1}" type="slidenum">
              <a:rPr lang="en-US" smtClean="0"/>
              <a:pPr/>
              <a:t>14</a:t>
            </a:fld>
            <a:endParaRPr lang="en-US" dirty="0"/>
          </a:p>
        </p:txBody>
      </p:sp>
    </p:spTree>
    <p:extLst>
      <p:ext uri="{BB962C8B-B14F-4D97-AF65-F5344CB8AC3E}">
        <p14:creationId xmlns:p14="http://schemas.microsoft.com/office/powerpoint/2010/main" val="259545013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66775"/>
            <a:ext cx="8229600" cy="923925"/>
          </a:xfrm>
        </p:spPr>
        <p:txBody>
          <a:bodyPr/>
          <a:lstStyle/>
          <a:p>
            <a:r>
              <a:rPr lang="en-US" sz="3600" dirty="0"/>
              <a:t>Domain </a:t>
            </a:r>
            <a:r>
              <a:rPr lang="en-US" sz="3600" dirty="0" smtClean="0"/>
              <a:t>2:  Systems Leadership:</a:t>
            </a:r>
            <a:br>
              <a:rPr lang="en-US" sz="3600" dirty="0" smtClean="0"/>
            </a:br>
            <a:r>
              <a:rPr lang="en-US" sz="2200" i="1" dirty="0"/>
              <a:t>With Components </a:t>
            </a:r>
          </a:p>
        </p:txBody>
      </p:sp>
      <p:sp>
        <p:nvSpPr>
          <p:cNvPr id="3" name="Content Placeholder 2"/>
          <p:cNvSpPr>
            <a:spLocks noGrp="1"/>
          </p:cNvSpPr>
          <p:nvPr>
            <p:ph idx="1"/>
          </p:nvPr>
        </p:nvSpPr>
        <p:spPr>
          <a:xfrm>
            <a:off x="449580" y="2112645"/>
            <a:ext cx="8229600" cy="4525963"/>
          </a:xfrm>
        </p:spPr>
        <p:txBody>
          <a:bodyPr/>
          <a:lstStyle/>
          <a:p>
            <a:pPr marL="342900" lvl="1" indent="-342900">
              <a:buNone/>
            </a:pPr>
            <a:r>
              <a:rPr lang="en-US" sz="1800" dirty="0" smtClean="0"/>
              <a:t>	</a:t>
            </a:r>
            <a:r>
              <a:rPr lang="en-US" sz="1800" b="1" i="1" u="sng" dirty="0"/>
              <a:t>Domain Descriptor</a:t>
            </a:r>
            <a:r>
              <a:rPr lang="en-US" sz="1800" b="1" dirty="0"/>
              <a:t>:  </a:t>
            </a:r>
            <a:r>
              <a:rPr lang="en-US" sz="1800" dirty="0" smtClean="0"/>
              <a:t>The </a:t>
            </a:r>
            <a:r>
              <a:rPr lang="en-US" sz="1800" dirty="0"/>
              <a:t>school leader will ensure that the school has processes and systems in place for budgeting, staffing, problem solving, communicating expectations and scheduling that result in organizing the work routines in the building.  The school leader must efficiently, effectively, and safely manage the building to foster staff accountability and student achievement. </a:t>
            </a:r>
          </a:p>
          <a:p>
            <a:pPr marL="342900" lvl="1" indent="-342900">
              <a:buNone/>
            </a:pPr>
            <a:r>
              <a:rPr lang="en-US" sz="1800" b="1" dirty="0" smtClean="0"/>
              <a:t> </a:t>
            </a:r>
            <a:br>
              <a:rPr lang="en-US" sz="1800" b="1" dirty="0" smtClean="0"/>
            </a:br>
            <a:r>
              <a:rPr lang="en-US" sz="1800" b="1" i="1" u="sng" dirty="0" smtClean="0"/>
              <a:t>Components Included in Domain: </a:t>
            </a:r>
          </a:p>
          <a:p>
            <a:pPr marL="800100" lvl="1" indent="-342900"/>
            <a:r>
              <a:rPr lang="en-US" sz="1800" dirty="0" smtClean="0"/>
              <a:t>Leverages </a:t>
            </a:r>
            <a:r>
              <a:rPr lang="en-US" sz="1800" dirty="0"/>
              <a:t>Human and Financial </a:t>
            </a:r>
            <a:r>
              <a:rPr lang="en-US" sz="1800" dirty="0" smtClean="0"/>
              <a:t>Resources</a:t>
            </a:r>
          </a:p>
          <a:p>
            <a:pPr marL="800100" lvl="1" indent="-342900"/>
            <a:r>
              <a:rPr lang="en-US" sz="1800" dirty="0" smtClean="0"/>
              <a:t>Ensures School Safety</a:t>
            </a:r>
          </a:p>
          <a:p>
            <a:pPr marL="800100" lvl="1" indent="-342900"/>
            <a:r>
              <a:rPr lang="en-US" sz="1800" dirty="0"/>
              <a:t>Complies with Federal, State, and </a:t>
            </a:r>
            <a:r>
              <a:rPr lang="en-US" sz="1800" dirty="0" smtClean="0"/>
              <a:t>LEA </a:t>
            </a:r>
            <a:r>
              <a:rPr lang="en-US" sz="1800" dirty="0"/>
              <a:t>Mandates </a:t>
            </a:r>
            <a:endParaRPr lang="en-US" sz="1800" dirty="0" smtClean="0"/>
          </a:p>
          <a:p>
            <a:pPr marL="800100" lvl="1" indent="-342900"/>
            <a:r>
              <a:rPr lang="en-US" sz="1800" dirty="0"/>
              <a:t>Establishes and Implements Expectations for Students and Staff </a:t>
            </a:r>
          </a:p>
          <a:p>
            <a:pPr marL="800100" lvl="1" indent="-342900"/>
            <a:r>
              <a:rPr lang="en-US" sz="1800" dirty="0" smtClean="0"/>
              <a:t>Communicates </a:t>
            </a:r>
            <a:r>
              <a:rPr lang="en-US" sz="1800" dirty="0"/>
              <a:t>Effectively and </a:t>
            </a:r>
            <a:r>
              <a:rPr lang="en-US" sz="1800" dirty="0" smtClean="0"/>
              <a:t>Strategically </a:t>
            </a:r>
            <a:endParaRPr lang="en-US" sz="1800" dirty="0"/>
          </a:p>
          <a:p>
            <a:pPr marL="800100" lvl="1" indent="-342900"/>
            <a:r>
              <a:rPr lang="en-US" sz="1800" dirty="0" smtClean="0"/>
              <a:t>Manages </a:t>
            </a:r>
            <a:r>
              <a:rPr lang="en-US" sz="1800" dirty="0"/>
              <a:t>Conflict </a:t>
            </a:r>
            <a:r>
              <a:rPr lang="en-US" sz="1800" dirty="0" smtClean="0"/>
              <a:t>Constructively</a:t>
            </a:r>
          </a:p>
          <a:p>
            <a:pPr marL="800100" lvl="1" indent="-342900"/>
            <a:endParaRPr lang="en-US" sz="1800" dirty="0" smtClean="0"/>
          </a:p>
          <a:p>
            <a:endParaRPr lang="en-US" sz="1200" dirty="0"/>
          </a:p>
        </p:txBody>
      </p:sp>
      <p:sp>
        <p:nvSpPr>
          <p:cNvPr id="4" name="Slide Number Placeholder 3"/>
          <p:cNvSpPr txBox="1">
            <a:spLocks/>
          </p:cNvSpPr>
          <p:nvPr/>
        </p:nvSpPr>
        <p:spPr>
          <a:xfrm>
            <a:off x="8381999" y="6356352"/>
            <a:ext cx="415491" cy="365125"/>
          </a:xfrm>
          <a:prstGeom prst="rect">
            <a:avLst/>
          </a:prstGeom>
        </p:spPr>
        <p:txBody>
          <a:bodyPr/>
          <a:lstStyle>
            <a:defPPr>
              <a:defRPr lang="en-US"/>
            </a:defPPr>
            <a:lvl1pPr algn="l" rtl="0" fontAlgn="base">
              <a:spcBef>
                <a:spcPct val="0"/>
              </a:spcBef>
              <a:spcAft>
                <a:spcPct val="0"/>
              </a:spcAft>
              <a:defRPr sz="1000" kern="1200">
                <a:solidFill>
                  <a:schemeClr val="tx1"/>
                </a:solidFill>
                <a:latin typeface="Times New Roman" pitchFamily="18" charset="0"/>
                <a:ea typeface="+mn-ea"/>
                <a:cs typeface="+mn-cs"/>
              </a:defRPr>
            </a:lvl1pPr>
            <a:lvl2pPr marL="457200" algn="l" rtl="0" fontAlgn="base">
              <a:spcBef>
                <a:spcPct val="0"/>
              </a:spcBef>
              <a:spcAft>
                <a:spcPct val="0"/>
              </a:spcAft>
              <a:defRPr sz="1000" kern="1200">
                <a:solidFill>
                  <a:schemeClr val="tx1"/>
                </a:solidFill>
                <a:latin typeface="Times New Roman" pitchFamily="18" charset="0"/>
                <a:ea typeface="+mn-ea"/>
                <a:cs typeface="+mn-cs"/>
              </a:defRPr>
            </a:lvl2pPr>
            <a:lvl3pPr marL="914400" algn="l" rtl="0" fontAlgn="base">
              <a:spcBef>
                <a:spcPct val="0"/>
              </a:spcBef>
              <a:spcAft>
                <a:spcPct val="0"/>
              </a:spcAft>
              <a:defRPr sz="1000" kern="1200">
                <a:solidFill>
                  <a:schemeClr val="tx1"/>
                </a:solidFill>
                <a:latin typeface="Times New Roman" pitchFamily="18" charset="0"/>
                <a:ea typeface="+mn-ea"/>
                <a:cs typeface="+mn-cs"/>
              </a:defRPr>
            </a:lvl3pPr>
            <a:lvl4pPr marL="1371600" algn="l" rtl="0" fontAlgn="base">
              <a:spcBef>
                <a:spcPct val="0"/>
              </a:spcBef>
              <a:spcAft>
                <a:spcPct val="0"/>
              </a:spcAft>
              <a:defRPr sz="1000" kern="1200">
                <a:solidFill>
                  <a:schemeClr val="tx1"/>
                </a:solidFill>
                <a:latin typeface="Times New Roman" pitchFamily="18" charset="0"/>
                <a:ea typeface="+mn-ea"/>
                <a:cs typeface="+mn-cs"/>
              </a:defRPr>
            </a:lvl4pPr>
            <a:lvl5pPr marL="1828800" algn="l" rtl="0" fontAlgn="base">
              <a:spcBef>
                <a:spcPct val="0"/>
              </a:spcBef>
              <a:spcAft>
                <a:spcPct val="0"/>
              </a:spcAft>
              <a:defRPr sz="1000" kern="1200">
                <a:solidFill>
                  <a:schemeClr val="tx1"/>
                </a:solidFill>
                <a:latin typeface="Times New Roman" pitchFamily="18" charset="0"/>
                <a:ea typeface="+mn-ea"/>
                <a:cs typeface="+mn-cs"/>
              </a:defRPr>
            </a:lvl5pPr>
            <a:lvl6pPr marL="2286000" algn="l" defTabSz="914400" rtl="0" eaLnBrk="1" latinLnBrk="0" hangingPunct="1">
              <a:defRPr sz="1000" kern="1200">
                <a:solidFill>
                  <a:schemeClr val="tx1"/>
                </a:solidFill>
                <a:latin typeface="Times New Roman" pitchFamily="18" charset="0"/>
                <a:ea typeface="+mn-ea"/>
                <a:cs typeface="+mn-cs"/>
              </a:defRPr>
            </a:lvl6pPr>
            <a:lvl7pPr marL="2743200" algn="l" defTabSz="914400" rtl="0" eaLnBrk="1" latinLnBrk="0" hangingPunct="1">
              <a:defRPr sz="1000" kern="1200">
                <a:solidFill>
                  <a:schemeClr val="tx1"/>
                </a:solidFill>
                <a:latin typeface="Times New Roman" pitchFamily="18" charset="0"/>
                <a:ea typeface="+mn-ea"/>
                <a:cs typeface="+mn-cs"/>
              </a:defRPr>
            </a:lvl7pPr>
            <a:lvl8pPr marL="3200400" algn="l" defTabSz="914400" rtl="0" eaLnBrk="1" latinLnBrk="0" hangingPunct="1">
              <a:defRPr sz="1000" kern="1200">
                <a:solidFill>
                  <a:schemeClr val="tx1"/>
                </a:solidFill>
                <a:latin typeface="Times New Roman" pitchFamily="18" charset="0"/>
                <a:ea typeface="+mn-ea"/>
                <a:cs typeface="+mn-cs"/>
              </a:defRPr>
            </a:lvl8pPr>
            <a:lvl9pPr marL="3657600" algn="l" defTabSz="914400" rtl="0" eaLnBrk="1" latinLnBrk="0" hangingPunct="1">
              <a:defRPr sz="1000" kern="1200">
                <a:solidFill>
                  <a:schemeClr val="tx1"/>
                </a:solidFill>
                <a:latin typeface="Times New Roman" pitchFamily="18" charset="0"/>
                <a:ea typeface="+mn-ea"/>
                <a:cs typeface="+mn-cs"/>
              </a:defRPr>
            </a:lvl9pPr>
          </a:lstStyle>
          <a:p>
            <a:fld id="{4BE7F0BC-8FE1-4674-AF49-980D68C1A0B1}" type="slidenum">
              <a:rPr lang="en-US" smtClean="0"/>
              <a:pPr/>
              <a:t>15</a:t>
            </a:fld>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66775"/>
            <a:ext cx="8229600" cy="923925"/>
          </a:xfrm>
        </p:spPr>
        <p:txBody>
          <a:bodyPr/>
          <a:lstStyle/>
          <a:p>
            <a:r>
              <a:rPr lang="en-US" sz="3600" dirty="0"/>
              <a:t>Domain 3</a:t>
            </a:r>
            <a:r>
              <a:rPr lang="en-US" sz="3600" dirty="0" smtClean="0"/>
              <a:t>:  Leadership for Learning:</a:t>
            </a:r>
            <a:br>
              <a:rPr lang="en-US" sz="3600" dirty="0" smtClean="0"/>
            </a:br>
            <a:r>
              <a:rPr lang="en-US" sz="2200" i="1" dirty="0"/>
              <a:t>With Components </a:t>
            </a:r>
          </a:p>
        </p:txBody>
      </p:sp>
      <p:sp>
        <p:nvSpPr>
          <p:cNvPr id="3" name="Content Placeholder 2"/>
          <p:cNvSpPr>
            <a:spLocks noGrp="1"/>
          </p:cNvSpPr>
          <p:nvPr>
            <p:ph idx="1"/>
          </p:nvPr>
        </p:nvSpPr>
        <p:spPr>
          <a:xfrm>
            <a:off x="457200" y="2112645"/>
            <a:ext cx="8229600" cy="4525963"/>
          </a:xfrm>
        </p:spPr>
        <p:txBody>
          <a:bodyPr/>
          <a:lstStyle/>
          <a:p>
            <a:pPr marL="342900" lvl="1" indent="-342900">
              <a:buNone/>
            </a:pPr>
            <a:r>
              <a:rPr lang="en-US" sz="1800" dirty="0" smtClean="0"/>
              <a:t>	</a:t>
            </a:r>
            <a:r>
              <a:rPr lang="en-US" sz="1800" b="1" i="1" u="sng" dirty="0"/>
              <a:t>Domain Descriptor</a:t>
            </a:r>
            <a:r>
              <a:rPr lang="en-US" sz="1800" b="1" dirty="0"/>
              <a:t>:  </a:t>
            </a:r>
            <a:r>
              <a:rPr lang="en-US" sz="1800" dirty="0" smtClean="0"/>
              <a:t>The </a:t>
            </a:r>
            <a:r>
              <a:rPr lang="en-US" sz="1800" dirty="0"/>
              <a:t>school leader assures a Standards Aligned System is in place to address the linkage of curriculum, instruction, assessment, and data on student learning and teacher effectiveness based on research and best practices.  </a:t>
            </a:r>
          </a:p>
          <a:p>
            <a:pPr marL="342900" lvl="1" indent="-342900">
              <a:buNone/>
            </a:pPr>
            <a:r>
              <a:rPr lang="en-US" sz="1800" b="1" dirty="0"/>
              <a:t/>
            </a:r>
            <a:br>
              <a:rPr lang="en-US" sz="1800" b="1" dirty="0"/>
            </a:br>
            <a:r>
              <a:rPr lang="en-US" sz="1800" b="1" i="1" u="sng" dirty="0"/>
              <a:t>Components Included in Domain</a:t>
            </a:r>
            <a:r>
              <a:rPr lang="en-US" sz="1800" b="1" i="1" u="sng" dirty="0" smtClean="0"/>
              <a:t>:  </a:t>
            </a:r>
            <a:endParaRPr lang="en-US" sz="1800" b="1" i="1" u="sng" dirty="0"/>
          </a:p>
          <a:p>
            <a:pPr lvl="1"/>
            <a:r>
              <a:rPr lang="en-US" sz="1800" dirty="0"/>
              <a:t>Leads School Improvement </a:t>
            </a:r>
            <a:r>
              <a:rPr lang="en-US" sz="1800" dirty="0" smtClean="0"/>
              <a:t>Initiatives</a:t>
            </a:r>
          </a:p>
          <a:p>
            <a:pPr lvl="1"/>
            <a:r>
              <a:rPr lang="en-US" sz="1800" dirty="0"/>
              <a:t>Aligns Curricula, Instruction, and </a:t>
            </a:r>
            <a:r>
              <a:rPr lang="en-US" sz="1800" dirty="0" smtClean="0"/>
              <a:t>Assessments </a:t>
            </a:r>
            <a:endParaRPr lang="en-US" sz="1800" dirty="0"/>
          </a:p>
          <a:p>
            <a:pPr lvl="1"/>
            <a:r>
              <a:rPr lang="en-US" sz="1800" dirty="0" smtClean="0"/>
              <a:t>Implements </a:t>
            </a:r>
            <a:r>
              <a:rPr lang="en-US" sz="1800" dirty="0"/>
              <a:t>High Quality Instruction </a:t>
            </a:r>
            <a:endParaRPr lang="en-US" sz="1800" dirty="0" smtClean="0"/>
          </a:p>
          <a:p>
            <a:pPr lvl="1"/>
            <a:r>
              <a:rPr lang="en-US" sz="1800" dirty="0"/>
              <a:t>Sets High Expectations for </a:t>
            </a:r>
            <a:r>
              <a:rPr lang="en-US" sz="1800" dirty="0" smtClean="0"/>
              <a:t>All </a:t>
            </a:r>
            <a:r>
              <a:rPr lang="en-US" sz="1800" dirty="0"/>
              <a:t>Students </a:t>
            </a:r>
            <a:endParaRPr lang="en-US" sz="1800" dirty="0" smtClean="0"/>
          </a:p>
          <a:p>
            <a:pPr lvl="1"/>
            <a:r>
              <a:rPr lang="en-US" sz="1800" dirty="0"/>
              <a:t>Maximizes Instructional Time</a:t>
            </a:r>
          </a:p>
          <a:p>
            <a:pPr lvl="1"/>
            <a:endParaRPr lang="en-US" sz="1800" dirty="0"/>
          </a:p>
          <a:p>
            <a:pPr marL="457200" lvl="1" indent="0">
              <a:buNone/>
            </a:pPr>
            <a:endParaRPr lang="en-US" sz="1800" dirty="0" smtClean="0"/>
          </a:p>
          <a:p>
            <a:endParaRPr lang="en-US" sz="1200" dirty="0"/>
          </a:p>
        </p:txBody>
      </p:sp>
      <p:sp>
        <p:nvSpPr>
          <p:cNvPr id="4" name="Slide Number Placeholder 3"/>
          <p:cNvSpPr txBox="1">
            <a:spLocks/>
          </p:cNvSpPr>
          <p:nvPr/>
        </p:nvSpPr>
        <p:spPr>
          <a:xfrm>
            <a:off x="8381999" y="6356352"/>
            <a:ext cx="415491" cy="365125"/>
          </a:xfrm>
          <a:prstGeom prst="rect">
            <a:avLst/>
          </a:prstGeom>
        </p:spPr>
        <p:txBody>
          <a:bodyPr/>
          <a:lstStyle>
            <a:defPPr>
              <a:defRPr lang="en-US"/>
            </a:defPPr>
            <a:lvl1pPr algn="l" rtl="0" fontAlgn="base">
              <a:spcBef>
                <a:spcPct val="0"/>
              </a:spcBef>
              <a:spcAft>
                <a:spcPct val="0"/>
              </a:spcAft>
              <a:defRPr sz="1000" kern="1200">
                <a:solidFill>
                  <a:schemeClr val="tx1"/>
                </a:solidFill>
                <a:latin typeface="Times New Roman" pitchFamily="18" charset="0"/>
                <a:ea typeface="+mn-ea"/>
                <a:cs typeface="+mn-cs"/>
              </a:defRPr>
            </a:lvl1pPr>
            <a:lvl2pPr marL="457200" algn="l" rtl="0" fontAlgn="base">
              <a:spcBef>
                <a:spcPct val="0"/>
              </a:spcBef>
              <a:spcAft>
                <a:spcPct val="0"/>
              </a:spcAft>
              <a:defRPr sz="1000" kern="1200">
                <a:solidFill>
                  <a:schemeClr val="tx1"/>
                </a:solidFill>
                <a:latin typeface="Times New Roman" pitchFamily="18" charset="0"/>
                <a:ea typeface="+mn-ea"/>
                <a:cs typeface="+mn-cs"/>
              </a:defRPr>
            </a:lvl2pPr>
            <a:lvl3pPr marL="914400" algn="l" rtl="0" fontAlgn="base">
              <a:spcBef>
                <a:spcPct val="0"/>
              </a:spcBef>
              <a:spcAft>
                <a:spcPct val="0"/>
              </a:spcAft>
              <a:defRPr sz="1000" kern="1200">
                <a:solidFill>
                  <a:schemeClr val="tx1"/>
                </a:solidFill>
                <a:latin typeface="Times New Roman" pitchFamily="18" charset="0"/>
                <a:ea typeface="+mn-ea"/>
                <a:cs typeface="+mn-cs"/>
              </a:defRPr>
            </a:lvl3pPr>
            <a:lvl4pPr marL="1371600" algn="l" rtl="0" fontAlgn="base">
              <a:spcBef>
                <a:spcPct val="0"/>
              </a:spcBef>
              <a:spcAft>
                <a:spcPct val="0"/>
              </a:spcAft>
              <a:defRPr sz="1000" kern="1200">
                <a:solidFill>
                  <a:schemeClr val="tx1"/>
                </a:solidFill>
                <a:latin typeface="Times New Roman" pitchFamily="18" charset="0"/>
                <a:ea typeface="+mn-ea"/>
                <a:cs typeface="+mn-cs"/>
              </a:defRPr>
            </a:lvl4pPr>
            <a:lvl5pPr marL="1828800" algn="l" rtl="0" fontAlgn="base">
              <a:spcBef>
                <a:spcPct val="0"/>
              </a:spcBef>
              <a:spcAft>
                <a:spcPct val="0"/>
              </a:spcAft>
              <a:defRPr sz="1000" kern="1200">
                <a:solidFill>
                  <a:schemeClr val="tx1"/>
                </a:solidFill>
                <a:latin typeface="Times New Roman" pitchFamily="18" charset="0"/>
                <a:ea typeface="+mn-ea"/>
                <a:cs typeface="+mn-cs"/>
              </a:defRPr>
            </a:lvl5pPr>
            <a:lvl6pPr marL="2286000" algn="l" defTabSz="914400" rtl="0" eaLnBrk="1" latinLnBrk="0" hangingPunct="1">
              <a:defRPr sz="1000" kern="1200">
                <a:solidFill>
                  <a:schemeClr val="tx1"/>
                </a:solidFill>
                <a:latin typeface="Times New Roman" pitchFamily="18" charset="0"/>
                <a:ea typeface="+mn-ea"/>
                <a:cs typeface="+mn-cs"/>
              </a:defRPr>
            </a:lvl6pPr>
            <a:lvl7pPr marL="2743200" algn="l" defTabSz="914400" rtl="0" eaLnBrk="1" latinLnBrk="0" hangingPunct="1">
              <a:defRPr sz="1000" kern="1200">
                <a:solidFill>
                  <a:schemeClr val="tx1"/>
                </a:solidFill>
                <a:latin typeface="Times New Roman" pitchFamily="18" charset="0"/>
                <a:ea typeface="+mn-ea"/>
                <a:cs typeface="+mn-cs"/>
              </a:defRPr>
            </a:lvl7pPr>
            <a:lvl8pPr marL="3200400" algn="l" defTabSz="914400" rtl="0" eaLnBrk="1" latinLnBrk="0" hangingPunct="1">
              <a:defRPr sz="1000" kern="1200">
                <a:solidFill>
                  <a:schemeClr val="tx1"/>
                </a:solidFill>
                <a:latin typeface="Times New Roman" pitchFamily="18" charset="0"/>
                <a:ea typeface="+mn-ea"/>
                <a:cs typeface="+mn-cs"/>
              </a:defRPr>
            </a:lvl8pPr>
            <a:lvl9pPr marL="3657600" algn="l" defTabSz="914400" rtl="0" eaLnBrk="1" latinLnBrk="0" hangingPunct="1">
              <a:defRPr sz="1000" kern="1200">
                <a:solidFill>
                  <a:schemeClr val="tx1"/>
                </a:solidFill>
                <a:latin typeface="Times New Roman" pitchFamily="18" charset="0"/>
                <a:ea typeface="+mn-ea"/>
                <a:cs typeface="+mn-cs"/>
              </a:defRPr>
            </a:lvl9pPr>
          </a:lstStyle>
          <a:p>
            <a:fld id="{4BE7F0BC-8FE1-4674-AF49-980D68C1A0B1}" type="slidenum">
              <a:rPr lang="en-US" smtClean="0"/>
              <a:pPr/>
              <a:t>16</a:t>
            </a:fld>
            <a:endParaRPr lang="en-US" dirty="0"/>
          </a:p>
        </p:txBody>
      </p:sp>
    </p:spTree>
    <p:extLst>
      <p:ext uri="{BB962C8B-B14F-4D97-AF65-F5344CB8AC3E}">
        <p14:creationId xmlns:p14="http://schemas.microsoft.com/office/powerpoint/2010/main" val="370845237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66775"/>
            <a:ext cx="8229600" cy="923925"/>
          </a:xfrm>
        </p:spPr>
        <p:txBody>
          <a:bodyPr/>
          <a:lstStyle/>
          <a:p>
            <a:r>
              <a:rPr lang="en-US" sz="3600" dirty="0"/>
              <a:t>Domain 4</a:t>
            </a:r>
            <a:r>
              <a:rPr lang="en-US" sz="3600" dirty="0" smtClean="0"/>
              <a:t>:  Professional and </a:t>
            </a:r>
            <a:br>
              <a:rPr lang="en-US" sz="3600" dirty="0" smtClean="0"/>
            </a:br>
            <a:r>
              <a:rPr lang="en-US" sz="3600" dirty="0" smtClean="0"/>
              <a:t>Community Leadership:</a:t>
            </a:r>
            <a:br>
              <a:rPr lang="en-US" sz="3600" dirty="0" smtClean="0"/>
            </a:br>
            <a:r>
              <a:rPr lang="en-US" sz="2200" i="1" dirty="0"/>
              <a:t>With Components </a:t>
            </a:r>
          </a:p>
        </p:txBody>
      </p:sp>
      <p:sp>
        <p:nvSpPr>
          <p:cNvPr id="3" name="Content Placeholder 2"/>
          <p:cNvSpPr>
            <a:spLocks noGrp="1"/>
          </p:cNvSpPr>
          <p:nvPr>
            <p:ph idx="1"/>
          </p:nvPr>
        </p:nvSpPr>
        <p:spPr>
          <a:xfrm>
            <a:off x="457200" y="2740196"/>
            <a:ext cx="8229600" cy="2934484"/>
          </a:xfrm>
        </p:spPr>
        <p:txBody>
          <a:bodyPr/>
          <a:lstStyle/>
          <a:p>
            <a:pPr marL="342900" lvl="1" indent="-342900">
              <a:buNone/>
            </a:pPr>
            <a:r>
              <a:rPr lang="en-US" sz="1800" dirty="0" smtClean="0"/>
              <a:t>	</a:t>
            </a:r>
            <a:r>
              <a:rPr lang="en-US" sz="1800" b="1" i="1" u="sng" dirty="0"/>
              <a:t>Domain Descriptor</a:t>
            </a:r>
            <a:r>
              <a:rPr lang="en-US" sz="1800" b="1" dirty="0"/>
              <a:t>:  </a:t>
            </a:r>
            <a:r>
              <a:rPr lang="en-US" sz="1800" dirty="0" smtClean="0"/>
              <a:t>The </a:t>
            </a:r>
            <a:r>
              <a:rPr lang="en-US" sz="1800" dirty="0"/>
              <a:t>school leader promotes the success of all students, the positive interactions among building stakeholders, and the professional growth of staff by acting with integrity, fairness and in an ethical manner.</a:t>
            </a:r>
          </a:p>
          <a:p>
            <a:pPr marL="342900" lvl="1" indent="-342900">
              <a:buNone/>
            </a:pPr>
            <a:r>
              <a:rPr lang="en-US" sz="1800" b="1" dirty="0"/>
              <a:t/>
            </a:r>
            <a:br>
              <a:rPr lang="en-US" sz="1800" b="1" dirty="0"/>
            </a:br>
            <a:r>
              <a:rPr lang="en-US" sz="1800" b="1" i="1" u="sng" dirty="0"/>
              <a:t>Components Included in Domain</a:t>
            </a:r>
            <a:r>
              <a:rPr lang="en-US" sz="1800" b="1" i="1" u="sng" dirty="0" smtClean="0"/>
              <a:t>:  </a:t>
            </a:r>
            <a:endParaRPr lang="en-US" sz="1800" b="1" i="1" u="sng" dirty="0"/>
          </a:p>
          <a:p>
            <a:pPr lvl="1"/>
            <a:r>
              <a:rPr lang="en-US" sz="1800" dirty="0" smtClean="0"/>
              <a:t>Maximizes </a:t>
            </a:r>
            <a:r>
              <a:rPr lang="en-US" sz="1800" dirty="0"/>
              <a:t>Parent and Community Involvement and Outreach </a:t>
            </a:r>
          </a:p>
          <a:p>
            <a:pPr lvl="1"/>
            <a:r>
              <a:rPr lang="en-US" sz="1800" dirty="0" smtClean="0"/>
              <a:t>Shows Professionalism</a:t>
            </a:r>
          </a:p>
          <a:p>
            <a:pPr lvl="1"/>
            <a:r>
              <a:rPr lang="en-US" sz="1800" dirty="0" smtClean="0"/>
              <a:t>Supports Professional Growth</a:t>
            </a:r>
            <a:endParaRPr lang="en-US" sz="1800" dirty="0"/>
          </a:p>
          <a:p>
            <a:pPr marL="800100" lvl="1" indent="-342900"/>
            <a:endParaRPr lang="en-US" sz="1800" dirty="0" smtClean="0"/>
          </a:p>
          <a:p>
            <a:endParaRPr lang="en-US" sz="1200" dirty="0"/>
          </a:p>
        </p:txBody>
      </p:sp>
      <p:sp>
        <p:nvSpPr>
          <p:cNvPr id="4" name="Slide Number Placeholder 3"/>
          <p:cNvSpPr txBox="1">
            <a:spLocks/>
          </p:cNvSpPr>
          <p:nvPr/>
        </p:nvSpPr>
        <p:spPr>
          <a:xfrm>
            <a:off x="8381999" y="6356352"/>
            <a:ext cx="415491" cy="365125"/>
          </a:xfrm>
          <a:prstGeom prst="rect">
            <a:avLst/>
          </a:prstGeom>
        </p:spPr>
        <p:txBody>
          <a:bodyPr/>
          <a:lstStyle>
            <a:defPPr>
              <a:defRPr lang="en-US"/>
            </a:defPPr>
            <a:lvl1pPr algn="l" rtl="0" fontAlgn="base">
              <a:spcBef>
                <a:spcPct val="0"/>
              </a:spcBef>
              <a:spcAft>
                <a:spcPct val="0"/>
              </a:spcAft>
              <a:defRPr sz="1000" kern="1200">
                <a:solidFill>
                  <a:schemeClr val="tx1"/>
                </a:solidFill>
                <a:latin typeface="Times New Roman" pitchFamily="18" charset="0"/>
                <a:ea typeface="+mn-ea"/>
                <a:cs typeface="+mn-cs"/>
              </a:defRPr>
            </a:lvl1pPr>
            <a:lvl2pPr marL="457200" algn="l" rtl="0" fontAlgn="base">
              <a:spcBef>
                <a:spcPct val="0"/>
              </a:spcBef>
              <a:spcAft>
                <a:spcPct val="0"/>
              </a:spcAft>
              <a:defRPr sz="1000" kern="1200">
                <a:solidFill>
                  <a:schemeClr val="tx1"/>
                </a:solidFill>
                <a:latin typeface="Times New Roman" pitchFamily="18" charset="0"/>
                <a:ea typeface="+mn-ea"/>
                <a:cs typeface="+mn-cs"/>
              </a:defRPr>
            </a:lvl2pPr>
            <a:lvl3pPr marL="914400" algn="l" rtl="0" fontAlgn="base">
              <a:spcBef>
                <a:spcPct val="0"/>
              </a:spcBef>
              <a:spcAft>
                <a:spcPct val="0"/>
              </a:spcAft>
              <a:defRPr sz="1000" kern="1200">
                <a:solidFill>
                  <a:schemeClr val="tx1"/>
                </a:solidFill>
                <a:latin typeface="Times New Roman" pitchFamily="18" charset="0"/>
                <a:ea typeface="+mn-ea"/>
                <a:cs typeface="+mn-cs"/>
              </a:defRPr>
            </a:lvl3pPr>
            <a:lvl4pPr marL="1371600" algn="l" rtl="0" fontAlgn="base">
              <a:spcBef>
                <a:spcPct val="0"/>
              </a:spcBef>
              <a:spcAft>
                <a:spcPct val="0"/>
              </a:spcAft>
              <a:defRPr sz="1000" kern="1200">
                <a:solidFill>
                  <a:schemeClr val="tx1"/>
                </a:solidFill>
                <a:latin typeface="Times New Roman" pitchFamily="18" charset="0"/>
                <a:ea typeface="+mn-ea"/>
                <a:cs typeface="+mn-cs"/>
              </a:defRPr>
            </a:lvl4pPr>
            <a:lvl5pPr marL="1828800" algn="l" rtl="0" fontAlgn="base">
              <a:spcBef>
                <a:spcPct val="0"/>
              </a:spcBef>
              <a:spcAft>
                <a:spcPct val="0"/>
              </a:spcAft>
              <a:defRPr sz="1000" kern="1200">
                <a:solidFill>
                  <a:schemeClr val="tx1"/>
                </a:solidFill>
                <a:latin typeface="Times New Roman" pitchFamily="18" charset="0"/>
                <a:ea typeface="+mn-ea"/>
                <a:cs typeface="+mn-cs"/>
              </a:defRPr>
            </a:lvl5pPr>
            <a:lvl6pPr marL="2286000" algn="l" defTabSz="914400" rtl="0" eaLnBrk="1" latinLnBrk="0" hangingPunct="1">
              <a:defRPr sz="1000" kern="1200">
                <a:solidFill>
                  <a:schemeClr val="tx1"/>
                </a:solidFill>
                <a:latin typeface="Times New Roman" pitchFamily="18" charset="0"/>
                <a:ea typeface="+mn-ea"/>
                <a:cs typeface="+mn-cs"/>
              </a:defRPr>
            </a:lvl6pPr>
            <a:lvl7pPr marL="2743200" algn="l" defTabSz="914400" rtl="0" eaLnBrk="1" latinLnBrk="0" hangingPunct="1">
              <a:defRPr sz="1000" kern="1200">
                <a:solidFill>
                  <a:schemeClr val="tx1"/>
                </a:solidFill>
                <a:latin typeface="Times New Roman" pitchFamily="18" charset="0"/>
                <a:ea typeface="+mn-ea"/>
                <a:cs typeface="+mn-cs"/>
              </a:defRPr>
            </a:lvl7pPr>
            <a:lvl8pPr marL="3200400" algn="l" defTabSz="914400" rtl="0" eaLnBrk="1" latinLnBrk="0" hangingPunct="1">
              <a:defRPr sz="1000" kern="1200">
                <a:solidFill>
                  <a:schemeClr val="tx1"/>
                </a:solidFill>
                <a:latin typeface="Times New Roman" pitchFamily="18" charset="0"/>
                <a:ea typeface="+mn-ea"/>
                <a:cs typeface="+mn-cs"/>
              </a:defRPr>
            </a:lvl8pPr>
            <a:lvl9pPr marL="3657600" algn="l" defTabSz="914400" rtl="0" eaLnBrk="1" latinLnBrk="0" hangingPunct="1">
              <a:defRPr sz="1000" kern="1200">
                <a:solidFill>
                  <a:schemeClr val="tx1"/>
                </a:solidFill>
                <a:latin typeface="Times New Roman" pitchFamily="18" charset="0"/>
                <a:ea typeface="+mn-ea"/>
                <a:cs typeface="+mn-cs"/>
              </a:defRPr>
            </a:lvl9pPr>
          </a:lstStyle>
          <a:p>
            <a:fld id="{4BE7F0BC-8FE1-4674-AF49-980D68C1A0B1}" type="slidenum">
              <a:rPr lang="en-US" smtClean="0"/>
              <a:pPr/>
              <a:t>17</a:t>
            </a:fld>
            <a:endParaRPr lang="en-US" dirty="0"/>
          </a:p>
        </p:txBody>
      </p:sp>
    </p:spTree>
    <p:extLst>
      <p:ext uri="{BB962C8B-B14F-4D97-AF65-F5344CB8AC3E}">
        <p14:creationId xmlns:p14="http://schemas.microsoft.com/office/powerpoint/2010/main" val="370845237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60438"/>
            <a:ext cx="8229600" cy="1249362"/>
          </a:xfrm>
        </p:spPr>
        <p:txBody>
          <a:bodyPr/>
          <a:lstStyle/>
          <a:p>
            <a:r>
              <a:rPr lang="en-US" dirty="0" smtClean="0"/>
              <a:t>Principal Effectiveness Instrument:</a:t>
            </a:r>
            <a:br>
              <a:rPr lang="en-US" dirty="0" smtClean="0"/>
            </a:br>
            <a:r>
              <a:rPr lang="en-US" sz="2200" i="1" dirty="0"/>
              <a:t>Alignment with Act 82 and PIL Program</a:t>
            </a:r>
          </a:p>
        </p:txBody>
      </p:sp>
      <p:pic>
        <p:nvPicPr>
          <p:cNvPr id="6"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89684" y="2286816"/>
            <a:ext cx="6546215" cy="44772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tangle 6"/>
          <p:cNvSpPr/>
          <p:nvPr/>
        </p:nvSpPr>
        <p:spPr>
          <a:xfrm rot="18900000">
            <a:off x="1626909" y="3392145"/>
            <a:ext cx="5303259" cy="1754327"/>
          </a:xfrm>
          <a:prstGeom prst="rect">
            <a:avLst/>
          </a:prstGeom>
          <a:noFill/>
        </p:spPr>
        <p:txBody>
          <a:bodyPr wrap="square" lIns="91440" tIns="45720" rIns="91440" bIns="45720">
            <a:spAutoFit/>
          </a:bodyPr>
          <a:lstStyle/>
          <a:p>
            <a:pPr algn="ctr"/>
            <a:r>
              <a:rPr lang="en-US" sz="5400" dirty="0" smtClean="0">
                <a:ln w="18415" cmpd="sng">
                  <a:solidFill>
                    <a:srgbClr val="FFFFFF"/>
                  </a:solidFill>
                  <a:prstDash val="solid"/>
                </a:ln>
                <a:solidFill>
                  <a:schemeClr val="bg2"/>
                </a:solidFill>
                <a:effectLst>
                  <a:outerShdw blurRad="63500" dir="3600000" algn="tl" rotWithShape="0">
                    <a:srgbClr val="000000">
                      <a:alpha val="70000"/>
                    </a:srgbClr>
                  </a:outerShdw>
                </a:effectLst>
              </a:rPr>
              <a:t>Draft – For Reference Only</a:t>
            </a:r>
            <a:endParaRPr lang="en-US" sz="5400" b="0" cap="none" spc="0" dirty="0">
              <a:ln w="18415" cmpd="sng">
                <a:solidFill>
                  <a:srgbClr val="FFFFFF"/>
                </a:solidFill>
                <a:prstDash val="solid"/>
              </a:ln>
              <a:solidFill>
                <a:schemeClr val="bg2"/>
              </a:solidFill>
              <a:effectLst>
                <a:outerShdw blurRad="63500" dir="3600000" algn="tl" rotWithShape="0">
                  <a:srgbClr val="000000">
                    <a:alpha val="70000"/>
                  </a:srgbClr>
                </a:outerShdw>
              </a:effectLst>
            </a:endParaRPr>
          </a:p>
        </p:txBody>
      </p:sp>
      <p:sp>
        <p:nvSpPr>
          <p:cNvPr id="5" name="Slide Number Placeholder 3"/>
          <p:cNvSpPr txBox="1">
            <a:spLocks/>
          </p:cNvSpPr>
          <p:nvPr/>
        </p:nvSpPr>
        <p:spPr>
          <a:xfrm>
            <a:off x="8381999" y="6356352"/>
            <a:ext cx="415491" cy="365125"/>
          </a:xfrm>
          <a:prstGeom prst="rect">
            <a:avLst/>
          </a:prstGeom>
        </p:spPr>
        <p:txBody>
          <a:bodyPr/>
          <a:lstStyle>
            <a:defPPr>
              <a:defRPr lang="en-US"/>
            </a:defPPr>
            <a:lvl1pPr algn="l" rtl="0" fontAlgn="base">
              <a:spcBef>
                <a:spcPct val="0"/>
              </a:spcBef>
              <a:spcAft>
                <a:spcPct val="0"/>
              </a:spcAft>
              <a:defRPr sz="1000" kern="1200">
                <a:solidFill>
                  <a:schemeClr val="tx1"/>
                </a:solidFill>
                <a:latin typeface="Times New Roman" pitchFamily="18" charset="0"/>
                <a:ea typeface="+mn-ea"/>
                <a:cs typeface="+mn-cs"/>
              </a:defRPr>
            </a:lvl1pPr>
            <a:lvl2pPr marL="457200" algn="l" rtl="0" fontAlgn="base">
              <a:spcBef>
                <a:spcPct val="0"/>
              </a:spcBef>
              <a:spcAft>
                <a:spcPct val="0"/>
              </a:spcAft>
              <a:defRPr sz="1000" kern="1200">
                <a:solidFill>
                  <a:schemeClr val="tx1"/>
                </a:solidFill>
                <a:latin typeface="Times New Roman" pitchFamily="18" charset="0"/>
                <a:ea typeface="+mn-ea"/>
                <a:cs typeface="+mn-cs"/>
              </a:defRPr>
            </a:lvl2pPr>
            <a:lvl3pPr marL="914400" algn="l" rtl="0" fontAlgn="base">
              <a:spcBef>
                <a:spcPct val="0"/>
              </a:spcBef>
              <a:spcAft>
                <a:spcPct val="0"/>
              </a:spcAft>
              <a:defRPr sz="1000" kern="1200">
                <a:solidFill>
                  <a:schemeClr val="tx1"/>
                </a:solidFill>
                <a:latin typeface="Times New Roman" pitchFamily="18" charset="0"/>
                <a:ea typeface="+mn-ea"/>
                <a:cs typeface="+mn-cs"/>
              </a:defRPr>
            </a:lvl3pPr>
            <a:lvl4pPr marL="1371600" algn="l" rtl="0" fontAlgn="base">
              <a:spcBef>
                <a:spcPct val="0"/>
              </a:spcBef>
              <a:spcAft>
                <a:spcPct val="0"/>
              </a:spcAft>
              <a:defRPr sz="1000" kern="1200">
                <a:solidFill>
                  <a:schemeClr val="tx1"/>
                </a:solidFill>
                <a:latin typeface="Times New Roman" pitchFamily="18" charset="0"/>
                <a:ea typeface="+mn-ea"/>
                <a:cs typeface="+mn-cs"/>
              </a:defRPr>
            </a:lvl4pPr>
            <a:lvl5pPr marL="1828800" algn="l" rtl="0" fontAlgn="base">
              <a:spcBef>
                <a:spcPct val="0"/>
              </a:spcBef>
              <a:spcAft>
                <a:spcPct val="0"/>
              </a:spcAft>
              <a:defRPr sz="1000" kern="1200">
                <a:solidFill>
                  <a:schemeClr val="tx1"/>
                </a:solidFill>
                <a:latin typeface="Times New Roman" pitchFamily="18" charset="0"/>
                <a:ea typeface="+mn-ea"/>
                <a:cs typeface="+mn-cs"/>
              </a:defRPr>
            </a:lvl5pPr>
            <a:lvl6pPr marL="2286000" algn="l" defTabSz="914400" rtl="0" eaLnBrk="1" latinLnBrk="0" hangingPunct="1">
              <a:defRPr sz="1000" kern="1200">
                <a:solidFill>
                  <a:schemeClr val="tx1"/>
                </a:solidFill>
                <a:latin typeface="Times New Roman" pitchFamily="18" charset="0"/>
                <a:ea typeface="+mn-ea"/>
                <a:cs typeface="+mn-cs"/>
              </a:defRPr>
            </a:lvl6pPr>
            <a:lvl7pPr marL="2743200" algn="l" defTabSz="914400" rtl="0" eaLnBrk="1" latinLnBrk="0" hangingPunct="1">
              <a:defRPr sz="1000" kern="1200">
                <a:solidFill>
                  <a:schemeClr val="tx1"/>
                </a:solidFill>
                <a:latin typeface="Times New Roman" pitchFamily="18" charset="0"/>
                <a:ea typeface="+mn-ea"/>
                <a:cs typeface="+mn-cs"/>
              </a:defRPr>
            </a:lvl7pPr>
            <a:lvl8pPr marL="3200400" algn="l" defTabSz="914400" rtl="0" eaLnBrk="1" latinLnBrk="0" hangingPunct="1">
              <a:defRPr sz="1000" kern="1200">
                <a:solidFill>
                  <a:schemeClr val="tx1"/>
                </a:solidFill>
                <a:latin typeface="Times New Roman" pitchFamily="18" charset="0"/>
                <a:ea typeface="+mn-ea"/>
                <a:cs typeface="+mn-cs"/>
              </a:defRPr>
            </a:lvl8pPr>
            <a:lvl9pPr marL="3657600" algn="l" defTabSz="914400" rtl="0" eaLnBrk="1" latinLnBrk="0" hangingPunct="1">
              <a:defRPr sz="1000" kern="1200">
                <a:solidFill>
                  <a:schemeClr val="tx1"/>
                </a:solidFill>
                <a:latin typeface="Times New Roman" pitchFamily="18" charset="0"/>
                <a:ea typeface="+mn-ea"/>
                <a:cs typeface="+mn-cs"/>
              </a:defRPr>
            </a:lvl9pPr>
          </a:lstStyle>
          <a:p>
            <a:fld id="{4BE7F0BC-8FE1-4674-AF49-980D68C1A0B1}" type="slidenum">
              <a:rPr lang="en-US" smtClean="0"/>
              <a:pPr/>
              <a:t>18</a:t>
            </a:fld>
            <a:endParaRPr lang="en-US" dirty="0"/>
          </a:p>
        </p:txBody>
      </p:sp>
    </p:spTree>
    <p:extLst>
      <p:ext uri="{BB962C8B-B14F-4D97-AF65-F5344CB8AC3E}">
        <p14:creationId xmlns:p14="http://schemas.microsoft.com/office/powerpoint/2010/main" val="182854334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3"/>
          <p:cNvSpPr>
            <a:spLocks noChangeArrowheads="1"/>
          </p:cNvSpPr>
          <p:nvPr/>
        </p:nvSpPr>
        <p:spPr bwMode="auto">
          <a:xfrm>
            <a:off x="427038" y="3298825"/>
            <a:ext cx="8229600" cy="1006475"/>
          </a:xfrm>
          <a:prstGeom prst="rect">
            <a:avLst/>
          </a:prstGeom>
          <a:noFill/>
          <a:ln w="9525">
            <a:noFill/>
            <a:miter lim="800000"/>
            <a:headEnd/>
            <a:tailEnd/>
          </a:ln>
        </p:spPr>
        <p:txBody>
          <a:bodyPr>
            <a:spAutoFit/>
          </a:bodyPr>
          <a:lstStyle/>
          <a:p>
            <a:pPr eaLnBrk="0" hangingPunct="0"/>
            <a:r>
              <a:rPr lang="en-US" sz="2000" i="1" dirty="0">
                <a:latin typeface="Arial" charset="0"/>
                <a:cs typeface="Times New Roman" pitchFamily="18" charset="0"/>
              </a:rPr>
              <a:t>The mission of the Pennsylvania Department of Education is to lead and serve the educational community, to enable each individual to grow into an inspired, productive, fulfilled lifelong learner.</a:t>
            </a:r>
          </a:p>
        </p:txBody>
      </p:sp>
      <p:pic>
        <p:nvPicPr>
          <p:cNvPr id="27652" name="Picture 4" descr="PDE New logos"/>
          <p:cNvPicPr>
            <a:picLocks noChangeAspect="1" noChangeArrowheads="1"/>
          </p:cNvPicPr>
          <p:nvPr/>
        </p:nvPicPr>
        <p:blipFill>
          <a:blip r:embed="rId3" cstate="print"/>
          <a:srcRect/>
          <a:stretch>
            <a:fillRect/>
          </a:stretch>
        </p:blipFill>
        <p:spPr bwMode="auto">
          <a:xfrm>
            <a:off x="2344738" y="1708150"/>
            <a:ext cx="4394200" cy="1112838"/>
          </a:xfrm>
          <a:prstGeom prst="rect">
            <a:avLst/>
          </a:prstGeom>
          <a:noFill/>
          <a:ln w="9525">
            <a:noFill/>
            <a:miter lim="800000"/>
            <a:headEnd/>
            <a:tailEnd/>
          </a:ln>
        </p:spPr>
      </p:pic>
      <p:sp>
        <p:nvSpPr>
          <p:cNvPr id="4" name="Slide Number Placeholder 3"/>
          <p:cNvSpPr txBox="1">
            <a:spLocks/>
          </p:cNvSpPr>
          <p:nvPr/>
        </p:nvSpPr>
        <p:spPr>
          <a:xfrm>
            <a:off x="8381999" y="6356352"/>
            <a:ext cx="415491" cy="365125"/>
          </a:xfrm>
          <a:prstGeom prst="rect">
            <a:avLst/>
          </a:prstGeom>
        </p:spPr>
        <p:txBody>
          <a:bodyPr/>
          <a:lstStyle>
            <a:defPPr>
              <a:defRPr lang="en-US"/>
            </a:defPPr>
            <a:lvl1pPr algn="l" rtl="0" fontAlgn="base">
              <a:spcBef>
                <a:spcPct val="0"/>
              </a:spcBef>
              <a:spcAft>
                <a:spcPct val="0"/>
              </a:spcAft>
              <a:defRPr sz="1000" kern="1200">
                <a:solidFill>
                  <a:schemeClr val="tx1"/>
                </a:solidFill>
                <a:latin typeface="Times New Roman" pitchFamily="18" charset="0"/>
                <a:ea typeface="+mn-ea"/>
                <a:cs typeface="+mn-cs"/>
              </a:defRPr>
            </a:lvl1pPr>
            <a:lvl2pPr marL="457200" algn="l" rtl="0" fontAlgn="base">
              <a:spcBef>
                <a:spcPct val="0"/>
              </a:spcBef>
              <a:spcAft>
                <a:spcPct val="0"/>
              </a:spcAft>
              <a:defRPr sz="1000" kern="1200">
                <a:solidFill>
                  <a:schemeClr val="tx1"/>
                </a:solidFill>
                <a:latin typeface="Times New Roman" pitchFamily="18" charset="0"/>
                <a:ea typeface="+mn-ea"/>
                <a:cs typeface="+mn-cs"/>
              </a:defRPr>
            </a:lvl2pPr>
            <a:lvl3pPr marL="914400" algn="l" rtl="0" fontAlgn="base">
              <a:spcBef>
                <a:spcPct val="0"/>
              </a:spcBef>
              <a:spcAft>
                <a:spcPct val="0"/>
              </a:spcAft>
              <a:defRPr sz="1000" kern="1200">
                <a:solidFill>
                  <a:schemeClr val="tx1"/>
                </a:solidFill>
                <a:latin typeface="Times New Roman" pitchFamily="18" charset="0"/>
                <a:ea typeface="+mn-ea"/>
                <a:cs typeface="+mn-cs"/>
              </a:defRPr>
            </a:lvl3pPr>
            <a:lvl4pPr marL="1371600" algn="l" rtl="0" fontAlgn="base">
              <a:spcBef>
                <a:spcPct val="0"/>
              </a:spcBef>
              <a:spcAft>
                <a:spcPct val="0"/>
              </a:spcAft>
              <a:defRPr sz="1000" kern="1200">
                <a:solidFill>
                  <a:schemeClr val="tx1"/>
                </a:solidFill>
                <a:latin typeface="Times New Roman" pitchFamily="18" charset="0"/>
                <a:ea typeface="+mn-ea"/>
                <a:cs typeface="+mn-cs"/>
              </a:defRPr>
            </a:lvl4pPr>
            <a:lvl5pPr marL="1828800" algn="l" rtl="0" fontAlgn="base">
              <a:spcBef>
                <a:spcPct val="0"/>
              </a:spcBef>
              <a:spcAft>
                <a:spcPct val="0"/>
              </a:spcAft>
              <a:defRPr sz="1000" kern="1200">
                <a:solidFill>
                  <a:schemeClr val="tx1"/>
                </a:solidFill>
                <a:latin typeface="Times New Roman" pitchFamily="18" charset="0"/>
                <a:ea typeface="+mn-ea"/>
                <a:cs typeface="+mn-cs"/>
              </a:defRPr>
            </a:lvl5pPr>
            <a:lvl6pPr marL="2286000" algn="l" defTabSz="914400" rtl="0" eaLnBrk="1" latinLnBrk="0" hangingPunct="1">
              <a:defRPr sz="1000" kern="1200">
                <a:solidFill>
                  <a:schemeClr val="tx1"/>
                </a:solidFill>
                <a:latin typeface="Times New Roman" pitchFamily="18" charset="0"/>
                <a:ea typeface="+mn-ea"/>
                <a:cs typeface="+mn-cs"/>
              </a:defRPr>
            </a:lvl6pPr>
            <a:lvl7pPr marL="2743200" algn="l" defTabSz="914400" rtl="0" eaLnBrk="1" latinLnBrk="0" hangingPunct="1">
              <a:defRPr sz="1000" kern="1200">
                <a:solidFill>
                  <a:schemeClr val="tx1"/>
                </a:solidFill>
                <a:latin typeface="Times New Roman" pitchFamily="18" charset="0"/>
                <a:ea typeface="+mn-ea"/>
                <a:cs typeface="+mn-cs"/>
              </a:defRPr>
            </a:lvl7pPr>
            <a:lvl8pPr marL="3200400" algn="l" defTabSz="914400" rtl="0" eaLnBrk="1" latinLnBrk="0" hangingPunct="1">
              <a:defRPr sz="1000" kern="1200">
                <a:solidFill>
                  <a:schemeClr val="tx1"/>
                </a:solidFill>
                <a:latin typeface="Times New Roman" pitchFamily="18" charset="0"/>
                <a:ea typeface="+mn-ea"/>
                <a:cs typeface="+mn-cs"/>
              </a:defRPr>
            </a:lvl8pPr>
            <a:lvl9pPr marL="3657600" algn="l" defTabSz="914400" rtl="0" eaLnBrk="1" latinLnBrk="0" hangingPunct="1">
              <a:defRPr sz="1000" kern="1200">
                <a:solidFill>
                  <a:schemeClr val="tx1"/>
                </a:solidFill>
                <a:latin typeface="Times New Roman" pitchFamily="18" charset="0"/>
                <a:ea typeface="+mn-ea"/>
                <a:cs typeface="+mn-cs"/>
              </a:defRPr>
            </a:lvl9pPr>
          </a:lstStyle>
          <a:p>
            <a:fld id="{4BE7F0BC-8FE1-4674-AF49-980D68C1A0B1}" type="slidenum">
              <a:rPr lang="en-US" smtClean="0"/>
              <a:pPr/>
              <a:t>19</a:t>
            </a:fld>
            <a:endParaRPr lang="en-US" dirty="0"/>
          </a:p>
        </p:txBody>
      </p:sp>
    </p:spTree>
  </p:cSld>
  <p:clrMapOvr>
    <a:masterClrMapping/>
  </p:clrMapOvr>
  <p:transition spd="slow"/>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 y="960438"/>
            <a:ext cx="9001125" cy="1196022"/>
          </a:xfrm>
        </p:spPr>
        <p:txBody>
          <a:bodyPr/>
          <a:lstStyle/>
          <a:p>
            <a:r>
              <a:rPr lang="en-US" sz="4200" dirty="0" smtClean="0"/>
              <a:t>Principal Effectiveness</a:t>
            </a:r>
            <a:br>
              <a:rPr lang="en-US" sz="4200" dirty="0" smtClean="0"/>
            </a:br>
            <a:r>
              <a:rPr lang="en-US" sz="2200" i="1" dirty="0" smtClean="0"/>
              <a:t>Why Important and Why Now?</a:t>
            </a:r>
            <a:endParaRPr lang="en-US" sz="2200" i="1" dirty="0"/>
          </a:p>
        </p:txBody>
      </p:sp>
      <p:sp>
        <p:nvSpPr>
          <p:cNvPr id="3" name="Content Placeholder 2"/>
          <p:cNvSpPr>
            <a:spLocks noGrp="1"/>
          </p:cNvSpPr>
          <p:nvPr>
            <p:ph idx="1"/>
          </p:nvPr>
        </p:nvSpPr>
        <p:spPr/>
        <p:txBody>
          <a:bodyPr/>
          <a:lstStyle/>
          <a:p>
            <a:r>
              <a:rPr lang="en-US" sz="2400" dirty="0" smtClean="0"/>
              <a:t>Effective school leadership has an impact on developing a </a:t>
            </a:r>
            <a:r>
              <a:rPr lang="en-US" sz="2400" dirty="0"/>
              <a:t>culture focused on student achievement.  However as stated by Douglas Reeves from the Leadership and Learning </a:t>
            </a:r>
            <a:r>
              <a:rPr lang="en-US" sz="2400" dirty="0" smtClean="0"/>
              <a:t>Center:</a:t>
            </a:r>
            <a:br>
              <a:rPr lang="en-US" sz="2400" dirty="0" smtClean="0"/>
            </a:br>
            <a:endParaRPr lang="en-US" sz="2400" dirty="0"/>
          </a:p>
          <a:p>
            <a:pPr marL="457200" lvl="1" indent="0">
              <a:buNone/>
            </a:pPr>
            <a:r>
              <a:rPr lang="en-US" sz="2000" dirty="0" smtClean="0"/>
              <a:t>“Most </a:t>
            </a:r>
            <a:r>
              <a:rPr lang="en-US" sz="2000" dirty="0"/>
              <a:t>leadership assessments are </a:t>
            </a:r>
            <a:r>
              <a:rPr lang="en-US" sz="2000" dirty="0" smtClean="0"/>
              <a:t>infrequent</a:t>
            </a:r>
            <a:r>
              <a:rPr lang="en-US" sz="2000" dirty="0"/>
              <a:t>, late, unhelpful and largely a source of administrative bother.”</a:t>
            </a:r>
          </a:p>
          <a:p>
            <a:pPr marL="0" indent="0">
              <a:buNone/>
            </a:pPr>
            <a:endParaRPr lang="en-US" sz="2400" dirty="0" smtClean="0"/>
          </a:p>
          <a:p>
            <a:r>
              <a:rPr lang="en-US" sz="2400" dirty="0" smtClean="0"/>
              <a:t>Given the efforts taking place with teacher effectiveness, this becomes an opportune time for Pennsylvania to also develop its first universal instrument for principal effectiveness.</a:t>
            </a:r>
            <a:endParaRPr lang="en-US" sz="2400" dirty="0"/>
          </a:p>
          <a:p>
            <a:pPr marL="0" indent="0">
              <a:buNone/>
            </a:pPr>
            <a:r>
              <a:rPr lang="en-US" sz="2400" dirty="0" smtClean="0"/>
              <a:t/>
            </a:r>
            <a:br>
              <a:rPr lang="en-US" sz="2400" dirty="0" smtClean="0"/>
            </a:br>
            <a:endParaRPr lang="en-US" sz="2400" dirty="0"/>
          </a:p>
        </p:txBody>
      </p:sp>
      <p:sp>
        <p:nvSpPr>
          <p:cNvPr id="4" name="Slide Number Placeholder 3"/>
          <p:cNvSpPr txBox="1">
            <a:spLocks/>
          </p:cNvSpPr>
          <p:nvPr/>
        </p:nvSpPr>
        <p:spPr>
          <a:xfrm>
            <a:off x="8382000" y="6356352"/>
            <a:ext cx="304800" cy="365125"/>
          </a:xfrm>
          <a:prstGeom prst="rect">
            <a:avLst/>
          </a:prstGeom>
        </p:spPr>
        <p:txBody>
          <a:bodyPr/>
          <a:lstStyle>
            <a:defPPr>
              <a:defRPr lang="en-US"/>
            </a:defPPr>
            <a:lvl1pPr algn="l" rtl="0" fontAlgn="base">
              <a:spcBef>
                <a:spcPct val="0"/>
              </a:spcBef>
              <a:spcAft>
                <a:spcPct val="0"/>
              </a:spcAft>
              <a:defRPr sz="1000" kern="1200">
                <a:solidFill>
                  <a:schemeClr val="tx1"/>
                </a:solidFill>
                <a:latin typeface="Times New Roman" pitchFamily="18" charset="0"/>
                <a:ea typeface="+mn-ea"/>
                <a:cs typeface="+mn-cs"/>
              </a:defRPr>
            </a:lvl1pPr>
            <a:lvl2pPr marL="457200" algn="l" rtl="0" fontAlgn="base">
              <a:spcBef>
                <a:spcPct val="0"/>
              </a:spcBef>
              <a:spcAft>
                <a:spcPct val="0"/>
              </a:spcAft>
              <a:defRPr sz="1000" kern="1200">
                <a:solidFill>
                  <a:schemeClr val="tx1"/>
                </a:solidFill>
                <a:latin typeface="Times New Roman" pitchFamily="18" charset="0"/>
                <a:ea typeface="+mn-ea"/>
                <a:cs typeface="+mn-cs"/>
              </a:defRPr>
            </a:lvl2pPr>
            <a:lvl3pPr marL="914400" algn="l" rtl="0" fontAlgn="base">
              <a:spcBef>
                <a:spcPct val="0"/>
              </a:spcBef>
              <a:spcAft>
                <a:spcPct val="0"/>
              </a:spcAft>
              <a:defRPr sz="1000" kern="1200">
                <a:solidFill>
                  <a:schemeClr val="tx1"/>
                </a:solidFill>
                <a:latin typeface="Times New Roman" pitchFamily="18" charset="0"/>
                <a:ea typeface="+mn-ea"/>
                <a:cs typeface="+mn-cs"/>
              </a:defRPr>
            </a:lvl3pPr>
            <a:lvl4pPr marL="1371600" algn="l" rtl="0" fontAlgn="base">
              <a:spcBef>
                <a:spcPct val="0"/>
              </a:spcBef>
              <a:spcAft>
                <a:spcPct val="0"/>
              </a:spcAft>
              <a:defRPr sz="1000" kern="1200">
                <a:solidFill>
                  <a:schemeClr val="tx1"/>
                </a:solidFill>
                <a:latin typeface="Times New Roman" pitchFamily="18" charset="0"/>
                <a:ea typeface="+mn-ea"/>
                <a:cs typeface="+mn-cs"/>
              </a:defRPr>
            </a:lvl4pPr>
            <a:lvl5pPr marL="1828800" algn="l" rtl="0" fontAlgn="base">
              <a:spcBef>
                <a:spcPct val="0"/>
              </a:spcBef>
              <a:spcAft>
                <a:spcPct val="0"/>
              </a:spcAft>
              <a:defRPr sz="1000" kern="1200">
                <a:solidFill>
                  <a:schemeClr val="tx1"/>
                </a:solidFill>
                <a:latin typeface="Times New Roman" pitchFamily="18" charset="0"/>
                <a:ea typeface="+mn-ea"/>
                <a:cs typeface="+mn-cs"/>
              </a:defRPr>
            </a:lvl5pPr>
            <a:lvl6pPr marL="2286000" algn="l" defTabSz="914400" rtl="0" eaLnBrk="1" latinLnBrk="0" hangingPunct="1">
              <a:defRPr sz="1000" kern="1200">
                <a:solidFill>
                  <a:schemeClr val="tx1"/>
                </a:solidFill>
                <a:latin typeface="Times New Roman" pitchFamily="18" charset="0"/>
                <a:ea typeface="+mn-ea"/>
                <a:cs typeface="+mn-cs"/>
              </a:defRPr>
            </a:lvl6pPr>
            <a:lvl7pPr marL="2743200" algn="l" defTabSz="914400" rtl="0" eaLnBrk="1" latinLnBrk="0" hangingPunct="1">
              <a:defRPr sz="1000" kern="1200">
                <a:solidFill>
                  <a:schemeClr val="tx1"/>
                </a:solidFill>
                <a:latin typeface="Times New Roman" pitchFamily="18" charset="0"/>
                <a:ea typeface="+mn-ea"/>
                <a:cs typeface="+mn-cs"/>
              </a:defRPr>
            </a:lvl7pPr>
            <a:lvl8pPr marL="3200400" algn="l" defTabSz="914400" rtl="0" eaLnBrk="1" latinLnBrk="0" hangingPunct="1">
              <a:defRPr sz="1000" kern="1200">
                <a:solidFill>
                  <a:schemeClr val="tx1"/>
                </a:solidFill>
                <a:latin typeface="Times New Roman" pitchFamily="18" charset="0"/>
                <a:ea typeface="+mn-ea"/>
                <a:cs typeface="+mn-cs"/>
              </a:defRPr>
            </a:lvl8pPr>
            <a:lvl9pPr marL="3657600" algn="l" defTabSz="914400" rtl="0" eaLnBrk="1" latinLnBrk="0" hangingPunct="1">
              <a:defRPr sz="1000" kern="1200">
                <a:solidFill>
                  <a:schemeClr val="tx1"/>
                </a:solidFill>
                <a:latin typeface="Times New Roman" pitchFamily="18" charset="0"/>
                <a:ea typeface="+mn-ea"/>
                <a:cs typeface="+mn-cs"/>
              </a:defRPr>
            </a:lvl9pPr>
          </a:lstStyle>
          <a:p>
            <a:fld id="{4BE7F0BC-8FE1-4674-AF49-980D68C1A0B1}" type="slidenum">
              <a:rPr lang="en-US" smtClean="0"/>
              <a:pPr/>
              <a:t>2</a:t>
            </a:fld>
            <a:endParaRPr lang="en-US" dirty="0"/>
          </a:p>
        </p:txBody>
      </p:sp>
    </p:spTree>
    <p:extLst>
      <p:ext uri="{BB962C8B-B14F-4D97-AF65-F5344CB8AC3E}">
        <p14:creationId xmlns:p14="http://schemas.microsoft.com/office/powerpoint/2010/main" val="253105417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 y="960438"/>
            <a:ext cx="8709660" cy="1096962"/>
          </a:xfrm>
        </p:spPr>
        <p:txBody>
          <a:bodyPr/>
          <a:lstStyle/>
          <a:p>
            <a:r>
              <a:rPr lang="en-US" dirty="0"/>
              <a:t>Principal </a:t>
            </a:r>
            <a:r>
              <a:rPr lang="en-US" dirty="0" smtClean="0"/>
              <a:t>Effectiveness </a:t>
            </a:r>
            <a:br>
              <a:rPr lang="en-US" dirty="0" smtClean="0"/>
            </a:br>
            <a:r>
              <a:rPr lang="en-US" sz="2200" i="1" dirty="0"/>
              <a:t>Why Important and Why Now</a:t>
            </a:r>
            <a:r>
              <a:rPr lang="en-US" sz="2200" i="1" dirty="0" smtClean="0"/>
              <a:t>? (continued)</a:t>
            </a:r>
            <a:endParaRPr lang="en-US" sz="2200" i="1" dirty="0"/>
          </a:p>
        </p:txBody>
      </p:sp>
      <p:sp>
        <p:nvSpPr>
          <p:cNvPr id="3" name="Content Placeholder 2"/>
          <p:cNvSpPr>
            <a:spLocks noGrp="1"/>
          </p:cNvSpPr>
          <p:nvPr>
            <p:ph idx="1"/>
          </p:nvPr>
        </p:nvSpPr>
        <p:spPr>
          <a:xfrm>
            <a:off x="457199" y="2242185"/>
            <a:ext cx="8334375" cy="3602355"/>
          </a:xfrm>
        </p:spPr>
        <p:txBody>
          <a:bodyPr/>
          <a:lstStyle/>
          <a:p>
            <a:r>
              <a:rPr lang="en-US" sz="2400" dirty="0"/>
              <a:t>As the Commonwealth </a:t>
            </a:r>
            <a:r>
              <a:rPr lang="en-US" sz="2400" dirty="0" smtClean="0"/>
              <a:t>continues its work </a:t>
            </a:r>
            <a:r>
              <a:rPr lang="en-US" sz="2400" dirty="0"/>
              <a:t>with the establishment of universal </a:t>
            </a:r>
            <a:r>
              <a:rPr lang="en-US" sz="2400" dirty="0" smtClean="0"/>
              <a:t>effectiveness</a:t>
            </a:r>
            <a:r>
              <a:rPr lang="en-US" sz="2400" dirty="0" smtClean="0">
                <a:solidFill>
                  <a:srgbClr val="FF0000"/>
                </a:solidFill>
              </a:rPr>
              <a:t> </a:t>
            </a:r>
            <a:r>
              <a:rPr lang="en-US" sz="2400" dirty="0" smtClean="0"/>
              <a:t>instruments, </a:t>
            </a:r>
            <a:r>
              <a:rPr lang="en-US" sz="2400" dirty="0"/>
              <a:t>it is essential that building and system leaders have initial and on-going training to guarantee sustainability and reliability</a:t>
            </a:r>
            <a:r>
              <a:rPr lang="en-US" sz="2400" dirty="0" smtClean="0"/>
              <a:t>.</a:t>
            </a:r>
            <a:br>
              <a:rPr lang="en-US" sz="2400" dirty="0" smtClean="0"/>
            </a:br>
            <a:endParaRPr lang="en-US" sz="2400" dirty="0"/>
          </a:p>
        </p:txBody>
      </p:sp>
      <p:sp>
        <p:nvSpPr>
          <p:cNvPr id="4" name="Slide Number Placeholder 3"/>
          <p:cNvSpPr txBox="1">
            <a:spLocks/>
          </p:cNvSpPr>
          <p:nvPr/>
        </p:nvSpPr>
        <p:spPr>
          <a:xfrm>
            <a:off x="8382000" y="6356352"/>
            <a:ext cx="304800" cy="365125"/>
          </a:xfrm>
          <a:prstGeom prst="rect">
            <a:avLst/>
          </a:prstGeom>
        </p:spPr>
        <p:txBody>
          <a:bodyPr/>
          <a:lstStyle>
            <a:defPPr>
              <a:defRPr lang="en-US"/>
            </a:defPPr>
            <a:lvl1pPr algn="l" rtl="0" fontAlgn="base">
              <a:spcBef>
                <a:spcPct val="0"/>
              </a:spcBef>
              <a:spcAft>
                <a:spcPct val="0"/>
              </a:spcAft>
              <a:defRPr sz="1000" kern="1200">
                <a:solidFill>
                  <a:schemeClr val="tx1"/>
                </a:solidFill>
                <a:latin typeface="Times New Roman" pitchFamily="18" charset="0"/>
                <a:ea typeface="+mn-ea"/>
                <a:cs typeface="+mn-cs"/>
              </a:defRPr>
            </a:lvl1pPr>
            <a:lvl2pPr marL="457200" algn="l" rtl="0" fontAlgn="base">
              <a:spcBef>
                <a:spcPct val="0"/>
              </a:spcBef>
              <a:spcAft>
                <a:spcPct val="0"/>
              </a:spcAft>
              <a:defRPr sz="1000" kern="1200">
                <a:solidFill>
                  <a:schemeClr val="tx1"/>
                </a:solidFill>
                <a:latin typeface="Times New Roman" pitchFamily="18" charset="0"/>
                <a:ea typeface="+mn-ea"/>
                <a:cs typeface="+mn-cs"/>
              </a:defRPr>
            </a:lvl2pPr>
            <a:lvl3pPr marL="914400" algn="l" rtl="0" fontAlgn="base">
              <a:spcBef>
                <a:spcPct val="0"/>
              </a:spcBef>
              <a:spcAft>
                <a:spcPct val="0"/>
              </a:spcAft>
              <a:defRPr sz="1000" kern="1200">
                <a:solidFill>
                  <a:schemeClr val="tx1"/>
                </a:solidFill>
                <a:latin typeface="Times New Roman" pitchFamily="18" charset="0"/>
                <a:ea typeface="+mn-ea"/>
                <a:cs typeface="+mn-cs"/>
              </a:defRPr>
            </a:lvl3pPr>
            <a:lvl4pPr marL="1371600" algn="l" rtl="0" fontAlgn="base">
              <a:spcBef>
                <a:spcPct val="0"/>
              </a:spcBef>
              <a:spcAft>
                <a:spcPct val="0"/>
              </a:spcAft>
              <a:defRPr sz="1000" kern="1200">
                <a:solidFill>
                  <a:schemeClr val="tx1"/>
                </a:solidFill>
                <a:latin typeface="Times New Roman" pitchFamily="18" charset="0"/>
                <a:ea typeface="+mn-ea"/>
                <a:cs typeface="+mn-cs"/>
              </a:defRPr>
            </a:lvl4pPr>
            <a:lvl5pPr marL="1828800" algn="l" rtl="0" fontAlgn="base">
              <a:spcBef>
                <a:spcPct val="0"/>
              </a:spcBef>
              <a:spcAft>
                <a:spcPct val="0"/>
              </a:spcAft>
              <a:defRPr sz="1000" kern="1200">
                <a:solidFill>
                  <a:schemeClr val="tx1"/>
                </a:solidFill>
                <a:latin typeface="Times New Roman" pitchFamily="18" charset="0"/>
                <a:ea typeface="+mn-ea"/>
                <a:cs typeface="+mn-cs"/>
              </a:defRPr>
            </a:lvl5pPr>
            <a:lvl6pPr marL="2286000" algn="l" defTabSz="914400" rtl="0" eaLnBrk="1" latinLnBrk="0" hangingPunct="1">
              <a:defRPr sz="1000" kern="1200">
                <a:solidFill>
                  <a:schemeClr val="tx1"/>
                </a:solidFill>
                <a:latin typeface="Times New Roman" pitchFamily="18" charset="0"/>
                <a:ea typeface="+mn-ea"/>
                <a:cs typeface="+mn-cs"/>
              </a:defRPr>
            </a:lvl6pPr>
            <a:lvl7pPr marL="2743200" algn="l" defTabSz="914400" rtl="0" eaLnBrk="1" latinLnBrk="0" hangingPunct="1">
              <a:defRPr sz="1000" kern="1200">
                <a:solidFill>
                  <a:schemeClr val="tx1"/>
                </a:solidFill>
                <a:latin typeface="Times New Roman" pitchFamily="18" charset="0"/>
                <a:ea typeface="+mn-ea"/>
                <a:cs typeface="+mn-cs"/>
              </a:defRPr>
            </a:lvl7pPr>
            <a:lvl8pPr marL="3200400" algn="l" defTabSz="914400" rtl="0" eaLnBrk="1" latinLnBrk="0" hangingPunct="1">
              <a:defRPr sz="1000" kern="1200">
                <a:solidFill>
                  <a:schemeClr val="tx1"/>
                </a:solidFill>
                <a:latin typeface="Times New Roman" pitchFamily="18" charset="0"/>
                <a:ea typeface="+mn-ea"/>
                <a:cs typeface="+mn-cs"/>
              </a:defRPr>
            </a:lvl8pPr>
            <a:lvl9pPr marL="3657600" algn="l" defTabSz="914400" rtl="0" eaLnBrk="1" latinLnBrk="0" hangingPunct="1">
              <a:defRPr sz="1000" kern="1200">
                <a:solidFill>
                  <a:schemeClr val="tx1"/>
                </a:solidFill>
                <a:latin typeface="Times New Roman" pitchFamily="18" charset="0"/>
                <a:ea typeface="+mn-ea"/>
                <a:cs typeface="+mn-cs"/>
              </a:defRPr>
            </a:lvl9pPr>
          </a:lstStyle>
          <a:p>
            <a:fld id="{4BE7F0BC-8FE1-4674-AF49-980D68C1A0B1}" type="slidenum">
              <a:rPr lang="en-US" smtClean="0"/>
              <a:pPr/>
              <a:t>3</a:t>
            </a:fld>
            <a:endParaRPr lang="en-US" dirty="0"/>
          </a:p>
        </p:txBody>
      </p:sp>
    </p:spTree>
    <p:extLst>
      <p:ext uri="{BB962C8B-B14F-4D97-AF65-F5344CB8AC3E}">
        <p14:creationId xmlns:p14="http://schemas.microsoft.com/office/powerpoint/2010/main" val="310217656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 y="960438"/>
            <a:ext cx="8709660" cy="1096962"/>
          </a:xfrm>
        </p:spPr>
        <p:txBody>
          <a:bodyPr/>
          <a:lstStyle/>
          <a:p>
            <a:r>
              <a:rPr lang="en-US" dirty="0" smtClean="0"/>
              <a:t>Our Approach </a:t>
            </a:r>
            <a:br>
              <a:rPr lang="en-US" dirty="0" smtClean="0"/>
            </a:br>
            <a:r>
              <a:rPr lang="en-US" sz="2200" i="1" dirty="0" smtClean="0"/>
              <a:t>Review of Previous Work</a:t>
            </a:r>
            <a:endParaRPr lang="en-US" sz="2200" i="1" dirty="0"/>
          </a:p>
        </p:txBody>
      </p:sp>
      <p:sp>
        <p:nvSpPr>
          <p:cNvPr id="3" name="Content Placeholder 2"/>
          <p:cNvSpPr>
            <a:spLocks noGrp="1"/>
          </p:cNvSpPr>
          <p:nvPr>
            <p:ph idx="1"/>
          </p:nvPr>
        </p:nvSpPr>
        <p:spPr>
          <a:xfrm>
            <a:off x="457199" y="2242185"/>
            <a:ext cx="8334375" cy="4209415"/>
          </a:xfrm>
        </p:spPr>
        <p:txBody>
          <a:bodyPr/>
          <a:lstStyle/>
          <a:p>
            <a:r>
              <a:rPr lang="en-US" sz="2400" dirty="0"/>
              <a:t>Reviewed existing state models from North Carolina, Delaware, Washington, Tennessee, and Colorado</a:t>
            </a:r>
          </a:p>
          <a:p>
            <a:r>
              <a:rPr lang="en-US" sz="2400" dirty="0"/>
              <a:t>Analyzed elements of the various models from the following perspectives: </a:t>
            </a:r>
          </a:p>
          <a:p>
            <a:pPr lvl="2"/>
            <a:r>
              <a:rPr lang="en-US" dirty="0"/>
              <a:t>The nine PA School Leadership Standards;  Specifically the Core &amp; Corollary Leadership Standards as mandated by Act 45 of 2007</a:t>
            </a:r>
          </a:p>
          <a:p>
            <a:pPr lvl="2"/>
            <a:r>
              <a:rPr lang="en-US" dirty="0"/>
              <a:t>The leader’s role in improving student achievement</a:t>
            </a:r>
          </a:p>
          <a:p>
            <a:pPr lvl="2"/>
            <a:r>
              <a:rPr lang="en-US" dirty="0"/>
              <a:t>The desire for measureable and constructive feedback to </a:t>
            </a:r>
            <a:r>
              <a:rPr lang="en-US" dirty="0" smtClean="0"/>
              <a:t>staff</a:t>
            </a:r>
          </a:p>
          <a:p>
            <a:r>
              <a:rPr lang="en-US" sz="2400" dirty="0"/>
              <a:t>Conducted an extensive review of research linked to principal effectiveness.</a:t>
            </a:r>
          </a:p>
          <a:p>
            <a:pPr marL="0" indent="0">
              <a:buNone/>
            </a:pPr>
            <a:r>
              <a:rPr lang="en-US" sz="2400" dirty="0" smtClean="0"/>
              <a:t/>
            </a:r>
            <a:br>
              <a:rPr lang="en-US" sz="2400" dirty="0" smtClean="0"/>
            </a:br>
            <a:endParaRPr lang="en-US" sz="2400" dirty="0"/>
          </a:p>
        </p:txBody>
      </p:sp>
      <p:sp>
        <p:nvSpPr>
          <p:cNvPr id="4" name="Slide Number Placeholder 3"/>
          <p:cNvSpPr txBox="1">
            <a:spLocks/>
          </p:cNvSpPr>
          <p:nvPr/>
        </p:nvSpPr>
        <p:spPr>
          <a:xfrm>
            <a:off x="8382000" y="6356352"/>
            <a:ext cx="304800" cy="365125"/>
          </a:xfrm>
          <a:prstGeom prst="rect">
            <a:avLst/>
          </a:prstGeom>
        </p:spPr>
        <p:txBody>
          <a:bodyPr/>
          <a:lstStyle>
            <a:defPPr>
              <a:defRPr lang="en-US"/>
            </a:defPPr>
            <a:lvl1pPr algn="l" rtl="0" fontAlgn="base">
              <a:spcBef>
                <a:spcPct val="0"/>
              </a:spcBef>
              <a:spcAft>
                <a:spcPct val="0"/>
              </a:spcAft>
              <a:defRPr sz="1000" kern="1200">
                <a:solidFill>
                  <a:schemeClr val="tx1"/>
                </a:solidFill>
                <a:latin typeface="Times New Roman" pitchFamily="18" charset="0"/>
                <a:ea typeface="+mn-ea"/>
                <a:cs typeface="+mn-cs"/>
              </a:defRPr>
            </a:lvl1pPr>
            <a:lvl2pPr marL="457200" algn="l" rtl="0" fontAlgn="base">
              <a:spcBef>
                <a:spcPct val="0"/>
              </a:spcBef>
              <a:spcAft>
                <a:spcPct val="0"/>
              </a:spcAft>
              <a:defRPr sz="1000" kern="1200">
                <a:solidFill>
                  <a:schemeClr val="tx1"/>
                </a:solidFill>
                <a:latin typeface="Times New Roman" pitchFamily="18" charset="0"/>
                <a:ea typeface="+mn-ea"/>
                <a:cs typeface="+mn-cs"/>
              </a:defRPr>
            </a:lvl2pPr>
            <a:lvl3pPr marL="914400" algn="l" rtl="0" fontAlgn="base">
              <a:spcBef>
                <a:spcPct val="0"/>
              </a:spcBef>
              <a:spcAft>
                <a:spcPct val="0"/>
              </a:spcAft>
              <a:defRPr sz="1000" kern="1200">
                <a:solidFill>
                  <a:schemeClr val="tx1"/>
                </a:solidFill>
                <a:latin typeface="Times New Roman" pitchFamily="18" charset="0"/>
                <a:ea typeface="+mn-ea"/>
                <a:cs typeface="+mn-cs"/>
              </a:defRPr>
            </a:lvl3pPr>
            <a:lvl4pPr marL="1371600" algn="l" rtl="0" fontAlgn="base">
              <a:spcBef>
                <a:spcPct val="0"/>
              </a:spcBef>
              <a:spcAft>
                <a:spcPct val="0"/>
              </a:spcAft>
              <a:defRPr sz="1000" kern="1200">
                <a:solidFill>
                  <a:schemeClr val="tx1"/>
                </a:solidFill>
                <a:latin typeface="Times New Roman" pitchFamily="18" charset="0"/>
                <a:ea typeface="+mn-ea"/>
                <a:cs typeface="+mn-cs"/>
              </a:defRPr>
            </a:lvl4pPr>
            <a:lvl5pPr marL="1828800" algn="l" rtl="0" fontAlgn="base">
              <a:spcBef>
                <a:spcPct val="0"/>
              </a:spcBef>
              <a:spcAft>
                <a:spcPct val="0"/>
              </a:spcAft>
              <a:defRPr sz="1000" kern="1200">
                <a:solidFill>
                  <a:schemeClr val="tx1"/>
                </a:solidFill>
                <a:latin typeface="Times New Roman" pitchFamily="18" charset="0"/>
                <a:ea typeface="+mn-ea"/>
                <a:cs typeface="+mn-cs"/>
              </a:defRPr>
            </a:lvl5pPr>
            <a:lvl6pPr marL="2286000" algn="l" defTabSz="914400" rtl="0" eaLnBrk="1" latinLnBrk="0" hangingPunct="1">
              <a:defRPr sz="1000" kern="1200">
                <a:solidFill>
                  <a:schemeClr val="tx1"/>
                </a:solidFill>
                <a:latin typeface="Times New Roman" pitchFamily="18" charset="0"/>
                <a:ea typeface="+mn-ea"/>
                <a:cs typeface="+mn-cs"/>
              </a:defRPr>
            </a:lvl6pPr>
            <a:lvl7pPr marL="2743200" algn="l" defTabSz="914400" rtl="0" eaLnBrk="1" latinLnBrk="0" hangingPunct="1">
              <a:defRPr sz="1000" kern="1200">
                <a:solidFill>
                  <a:schemeClr val="tx1"/>
                </a:solidFill>
                <a:latin typeface="Times New Roman" pitchFamily="18" charset="0"/>
                <a:ea typeface="+mn-ea"/>
                <a:cs typeface="+mn-cs"/>
              </a:defRPr>
            </a:lvl7pPr>
            <a:lvl8pPr marL="3200400" algn="l" defTabSz="914400" rtl="0" eaLnBrk="1" latinLnBrk="0" hangingPunct="1">
              <a:defRPr sz="1000" kern="1200">
                <a:solidFill>
                  <a:schemeClr val="tx1"/>
                </a:solidFill>
                <a:latin typeface="Times New Roman" pitchFamily="18" charset="0"/>
                <a:ea typeface="+mn-ea"/>
                <a:cs typeface="+mn-cs"/>
              </a:defRPr>
            </a:lvl8pPr>
            <a:lvl9pPr marL="3657600" algn="l" defTabSz="914400" rtl="0" eaLnBrk="1" latinLnBrk="0" hangingPunct="1">
              <a:defRPr sz="1000" kern="1200">
                <a:solidFill>
                  <a:schemeClr val="tx1"/>
                </a:solidFill>
                <a:latin typeface="Times New Roman" pitchFamily="18" charset="0"/>
                <a:ea typeface="+mn-ea"/>
                <a:cs typeface="+mn-cs"/>
              </a:defRPr>
            </a:lvl9pPr>
          </a:lstStyle>
          <a:p>
            <a:fld id="{4BE7F0BC-8FE1-4674-AF49-980D68C1A0B1}" type="slidenum">
              <a:rPr lang="en-US" smtClean="0"/>
              <a:pPr/>
              <a:t>4</a:t>
            </a:fld>
            <a:endParaRPr lang="en-US" dirty="0"/>
          </a:p>
        </p:txBody>
      </p:sp>
    </p:spTree>
    <p:extLst>
      <p:ext uri="{BB962C8B-B14F-4D97-AF65-F5344CB8AC3E}">
        <p14:creationId xmlns:p14="http://schemas.microsoft.com/office/powerpoint/2010/main" val="317898690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60438"/>
            <a:ext cx="8229600" cy="1211262"/>
          </a:xfrm>
        </p:spPr>
        <p:txBody>
          <a:bodyPr/>
          <a:lstStyle/>
          <a:p>
            <a:r>
              <a:rPr lang="en-US" dirty="0" smtClean="0"/>
              <a:t>Our Approach </a:t>
            </a:r>
            <a:r>
              <a:rPr lang="en-US" sz="2400" dirty="0"/>
              <a:t/>
            </a:r>
            <a:br>
              <a:rPr lang="en-US" sz="2400" dirty="0"/>
            </a:br>
            <a:r>
              <a:rPr lang="en-US" sz="2200" i="1" dirty="0" smtClean="0"/>
              <a:t> Review of Research</a:t>
            </a:r>
            <a:endParaRPr lang="en-US" sz="2200" dirty="0"/>
          </a:p>
        </p:txBody>
      </p:sp>
      <p:sp>
        <p:nvSpPr>
          <p:cNvPr id="3" name="Content Placeholder 2"/>
          <p:cNvSpPr>
            <a:spLocks noGrp="1"/>
          </p:cNvSpPr>
          <p:nvPr>
            <p:ph idx="1"/>
          </p:nvPr>
        </p:nvSpPr>
        <p:spPr>
          <a:noFill/>
        </p:spPr>
        <p:txBody>
          <a:bodyPr/>
          <a:lstStyle/>
          <a:p>
            <a:pPr>
              <a:spcAft>
                <a:spcPts val="1200"/>
              </a:spcAft>
            </a:pPr>
            <a:r>
              <a:rPr lang="en-US" sz="2400" dirty="0" smtClean="0">
                <a:solidFill>
                  <a:srgbClr val="080808"/>
                </a:solidFill>
              </a:rPr>
              <a:t>Highlights from the Measures of Effective Teaching (MET) Report: </a:t>
            </a:r>
          </a:p>
          <a:p>
            <a:pPr lvl="1"/>
            <a:r>
              <a:rPr lang="en-US" sz="2000" dirty="0">
                <a:solidFill>
                  <a:srgbClr val="080808"/>
                </a:solidFill>
              </a:rPr>
              <a:t>Principals have the greatest </a:t>
            </a:r>
            <a:r>
              <a:rPr lang="en-US" sz="2000" u="sng" dirty="0">
                <a:solidFill>
                  <a:srgbClr val="080808"/>
                </a:solidFill>
              </a:rPr>
              <a:t>indirect</a:t>
            </a:r>
            <a:r>
              <a:rPr lang="en-US" sz="2000" dirty="0">
                <a:solidFill>
                  <a:srgbClr val="080808"/>
                </a:solidFill>
              </a:rPr>
              <a:t> impact on student </a:t>
            </a:r>
            <a:r>
              <a:rPr lang="en-US" sz="2000" dirty="0" smtClean="0">
                <a:solidFill>
                  <a:srgbClr val="080808"/>
                </a:solidFill>
              </a:rPr>
              <a:t>learning.</a:t>
            </a:r>
          </a:p>
          <a:p>
            <a:pPr lvl="1"/>
            <a:r>
              <a:rPr lang="en-US" sz="2000" dirty="0" smtClean="0">
                <a:solidFill>
                  <a:srgbClr val="080808"/>
                </a:solidFill>
              </a:rPr>
              <a:t>An emphasis is needed for evaluators to be accredited and reaccredited after a set period of time to prevent rater drift.</a:t>
            </a:r>
            <a:endParaRPr lang="en-US" sz="2000" dirty="0">
              <a:solidFill>
                <a:srgbClr val="080808"/>
              </a:solidFill>
            </a:endParaRPr>
          </a:p>
          <a:p>
            <a:pPr lvl="1"/>
            <a:r>
              <a:rPr lang="en-US" sz="2000" dirty="0" smtClean="0">
                <a:solidFill>
                  <a:srgbClr val="080808"/>
                </a:solidFill>
              </a:rPr>
              <a:t>Having multiple observers helps to validate the growth, improvement, and evaluation process.</a:t>
            </a:r>
          </a:p>
          <a:p>
            <a:pPr marL="0" indent="0">
              <a:buNone/>
            </a:pPr>
            <a:endParaRPr lang="en-US" sz="2400" dirty="0">
              <a:solidFill>
                <a:srgbClr val="FF0000"/>
              </a:solidFill>
            </a:endParaRPr>
          </a:p>
          <a:p>
            <a:pPr marL="0" indent="0">
              <a:buNone/>
            </a:pPr>
            <a:r>
              <a:rPr lang="en-US" sz="1800" u="sng" dirty="0" smtClean="0">
                <a:solidFill>
                  <a:srgbClr val="080808"/>
                </a:solidFill>
              </a:rPr>
              <a:t>Resource</a:t>
            </a:r>
            <a:r>
              <a:rPr lang="en-US" sz="1800" dirty="0" smtClean="0">
                <a:solidFill>
                  <a:srgbClr val="080808"/>
                </a:solidFill>
              </a:rPr>
              <a:t>:  </a:t>
            </a:r>
            <a:br>
              <a:rPr lang="en-US" sz="1800" dirty="0" smtClean="0">
                <a:solidFill>
                  <a:srgbClr val="080808"/>
                </a:solidFill>
              </a:rPr>
            </a:br>
            <a:r>
              <a:rPr lang="en-US" sz="1700" dirty="0" smtClean="0">
                <a:solidFill>
                  <a:srgbClr val="0070C0"/>
                </a:solidFill>
              </a:rPr>
              <a:t>http://www.metproject.org/reports.php   </a:t>
            </a:r>
          </a:p>
          <a:p>
            <a:pPr marL="0" indent="0">
              <a:buNone/>
            </a:pPr>
            <a:endParaRPr lang="en-US" dirty="0"/>
          </a:p>
        </p:txBody>
      </p:sp>
      <p:sp>
        <p:nvSpPr>
          <p:cNvPr id="4" name="Slide Number Placeholder 3"/>
          <p:cNvSpPr txBox="1">
            <a:spLocks/>
          </p:cNvSpPr>
          <p:nvPr/>
        </p:nvSpPr>
        <p:spPr>
          <a:xfrm>
            <a:off x="8382000" y="6356352"/>
            <a:ext cx="304800" cy="365125"/>
          </a:xfrm>
          <a:prstGeom prst="rect">
            <a:avLst/>
          </a:prstGeom>
        </p:spPr>
        <p:txBody>
          <a:bodyPr/>
          <a:lstStyle>
            <a:defPPr>
              <a:defRPr lang="en-US"/>
            </a:defPPr>
            <a:lvl1pPr algn="l" rtl="0" fontAlgn="base">
              <a:spcBef>
                <a:spcPct val="0"/>
              </a:spcBef>
              <a:spcAft>
                <a:spcPct val="0"/>
              </a:spcAft>
              <a:defRPr sz="1000" kern="1200">
                <a:solidFill>
                  <a:schemeClr val="tx1"/>
                </a:solidFill>
                <a:latin typeface="Times New Roman" pitchFamily="18" charset="0"/>
                <a:ea typeface="+mn-ea"/>
                <a:cs typeface="+mn-cs"/>
              </a:defRPr>
            </a:lvl1pPr>
            <a:lvl2pPr marL="457200" algn="l" rtl="0" fontAlgn="base">
              <a:spcBef>
                <a:spcPct val="0"/>
              </a:spcBef>
              <a:spcAft>
                <a:spcPct val="0"/>
              </a:spcAft>
              <a:defRPr sz="1000" kern="1200">
                <a:solidFill>
                  <a:schemeClr val="tx1"/>
                </a:solidFill>
                <a:latin typeface="Times New Roman" pitchFamily="18" charset="0"/>
                <a:ea typeface="+mn-ea"/>
                <a:cs typeface="+mn-cs"/>
              </a:defRPr>
            </a:lvl2pPr>
            <a:lvl3pPr marL="914400" algn="l" rtl="0" fontAlgn="base">
              <a:spcBef>
                <a:spcPct val="0"/>
              </a:spcBef>
              <a:spcAft>
                <a:spcPct val="0"/>
              </a:spcAft>
              <a:defRPr sz="1000" kern="1200">
                <a:solidFill>
                  <a:schemeClr val="tx1"/>
                </a:solidFill>
                <a:latin typeface="Times New Roman" pitchFamily="18" charset="0"/>
                <a:ea typeface="+mn-ea"/>
                <a:cs typeface="+mn-cs"/>
              </a:defRPr>
            </a:lvl3pPr>
            <a:lvl4pPr marL="1371600" algn="l" rtl="0" fontAlgn="base">
              <a:spcBef>
                <a:spcPct val="0"/>
              </a:spcBef>
              <a:spcAft>
                <a:spcPct val="0"/>
              </a:spcAft>
              <a:defRPr sz="1000" kern="1200">
                <a:solidFill>
                  <a:schemeClr val="tx1"/>
                </a:solidFill>
                <a:latin typeface="Times New Roman" pitchFamily="18" charset="0"/>
                <a:ea typeface="+mn-ea"/>
                <a:cs typeface="+mn-cs"/>
              </a:defRPr>
            </a:lvl4pPr>
            <a:lvl5pPr marL="1828800" algn="l" rtl="0" fontAlgn="base">
              <a:spcBef>
                <a:spcPct val="0"/>
              </a:spcBef>
              <a:spcAft>
                <a:spcPct val="0"/>
              </a:spcAft>
              <a:defRPr sz="1000" kern="1200">
                <a:solidFill>
                  <a:schemeClr val="tx1"/>
                </a:solidFill>
                <a:latin typeface="Times New Roman" pitchFamily="18" charset="0"/>
                <a:ea typeface="+mn-ea"/>
                <a:cs typeface="+mn-cs"/>
              </a:defRPr>
            </a:lvl5pPr>
            <a:lvl6pPr marL="2286000" algn="l" defTabSz="914400" rtl="0" eaLnBrk="1" latinLnBrk="0" hangingPunct="1">
              <a:defRPr sz="1000" kern="1200">
                <a:solidFill>
                  <a:schemeClr val="tx1"/>
                </a:solidFill>
                <a:latin typeface="Times New Roman" pitchFamily="18" charset="0"/>
                <a:ea typeface="+mn-ea"/>
                <a:cs typeface="+mn-cs"/>
              </a:defRPr>
            </a:lvl6pPr>
            <a:lvl7pPr marL="2743200" algn="l" defTabSz="914400" rtl="0" eaLnBrk="1" latinLnBrk="0" hangingPunct="1">
              <a:defRPr sz="1000" kern="1200">
                <a:solidFill>
                  <a:schemeClr val="tx1"/>
                </a:solidFill>
                <a:latin typeface="Times New Roman" pitchFamily="18" charset="0"/>
                <a:ea typeface="+mn-ea"/>
                <a:cs typeface="+mn-cs"/>
              </a:defRPr>
            </a:lvl7pPr>
            <a:lvl8pPr marL="3200400" algn="l" defTabSz="914400" rtl="0" eaLnBrk="1" latinLnBrk="0" hangingPunct="1">
              <a:defRPr sz="1000" kern="1200">
                <a:solidFill>
                  <a:schemeClr val="tx1"/>
                </a:solidFill>
                <a:latin typeface="Times New Roman" pitchFamily="18" charset="0"/>
                <a:ea typeface="+mn-ea"/>
                <a:cs typeface="+mn-cs"/>
              </a:defRPr>
            </a:lvl8pPr>
            <a:lvl9pPr marL="3657600" algn="l" defTabSz="914400" rtl="0" eaLnBrk="1" latinLnBrk="0" hangingPunct="1">
              <a:defRPr sz="1000" kern="1200">
                <a:solidFill>
                  <a:schemeClr val="tx1"/>
                </a:solidFill>
                <a:latin typeface="Times New Roman" pitchFamily="18" charset="0"/>
                <a:ea typeface="+mn-ea"/>
                <a:cs typeface="+mn-cs"/>
              </a:defRPr>
            </a:lvl9pPr>
          </a:lstStyle>
          <a:p>
            <a:fld id="{4BE7F0BC-8FE1-4674-AF49-980D68C1A0B1}" type="slidenum">
              <a:rPr lang="en-US" smtClean="0"/>
              <a:pPr/>
              <a:t>5</a:t>
            </a:fld>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60438"/>
            <a:ext cx="8229600" cy="1211262"/>
          </a:xfrm>
        </p:spPr>
        <p:txBody>
          <a:bodyPr/>
          <a:lstStyle/>
          <a:p>
            <a:r>
              <a:rPr lang="en-US" dirty="0" smtClean="0"/>
              <a:t>Our Approach </a:t>
            </a:r>
            <a:r>
              <a:rPr lang="en-US" sz="2400" dirty="0"/>
              <a:t/>
            </a:r>
            <a:br>
              <a:rPr lang="en-US" sz="2400" dirty="0"/>
            </a:br>
            <a:r>
              <a:rPr lang="en-US" sz="2200" i="1" dirty="0" smtClean="0"/>
              <a:t> Review of Research (continued)</a:t>
            </a:r>
            <a:endParaRPr lang="en-US" sz="2200" dirty="0"/>
          </a:p>
        </p:txBody>
      </p:sp>
      <p:sp>
        <p:nvSpPr>
          <p:cNvPr id="3" name="Content Placeholder 2"/>
          <p:cNvSpPr>
            <a:spLocks noGrp="1"/>
          </p:cNvSpPr>
          <p:nvPr>
            <p:ph idx="1"/>
          </p:nvPr>
        </p:nvSpPr>
        <p:spPr>
          <a:noFill/>
        </p:spPr>
        <p:txBody>
          <a:bodyPr/>
          <a:lstStyle/>
          <a:p>
            <a:pPr>
              <a:spcAft>
                <a:spcPts val="1200"/>
              </a:spcAft>
            </a:pPr>
            <a:r>
              <a:rPr lang="en-US" sz="2400" dirty="0" smtClean="0">
                <a:solidFill>
                  <a:srgbClr val="080808"/>
                </a:solidFill>
              </a:rPr>
              <a:t>Highlights from the </a:t>
            </a:r>
            <a:r>
              <a:rPr lang="en-US" sz="2400" dirty="0">
                <a:solidFill>
                  <a:srgbClr val="080808"/>
                </a:solidFill>
              </a:rPr>
              <a:t>RAND Corporation </a:t>
            </a:r>
            <a:r>
              <a:rPr lang="en-US" sz="2400" dirty="0" smtClean="0">
                <a:solidFill>
                  <a:srgbClr val="080808"/>
                </a:solidFill>
              </a:rPr>
              <a:t>Report:  “First Year Principals in Urban School Districts”: </a:t>
            </a:r>
          </a:p>
          <a:p>
            <a:pPr lvl="1"/>
            <a:r>
              <a:rPr lang="en-US" sz="2000" dirty="0" smtClean="0">
                <a:solidFill>
                  <a:srgbClr val="080808"/>
                </a:solidFill>
              </a:rPr>
              <a:t>The report provided an analysis </a:t>
            </a:r>
            <a:r>
              <a:rPr lang="en-US" sz="2000" dirty="0">
                <a:solidFill>
                  <a:srgbClr val="080808"/>
                </a:solidFill>
              </a:rPr>
              <a:t>of the relationship between first year principals and </a:t>
            </a:r>
            <a:r>
              <a:rPr lang="en-US" sz="2000" dirty="0" smtClean="0">
                <a:solidFill>
                  <a:srgbClr val="080808"/>
                </a:solidFill>
              </a:rPr>
              <a:t>achievement</a:t>
            </a:r>
            <a:r>
              <a:rPr lang="en-US" sz="2000" dirty="0">
                <a:solidFill>
                  <a:srgbClr val="080808"/>
                </a:solidFill>
              </a:rPr>
              <a:t> </a:t>
            </a:r>
            <a:r>
              <a:rPr lang="en-US" sz="2000" dirty="0" smtClean="0">
                <a:solidFill>
                  <a:srgbClr val="080808"/>
                </a:solidFill>
              </a:rPr>
              <a:t>within urban school districts.</a:t>
            </a:r>
          </a:p>
          <a:p>
            <a:pPr lvl="1"/>
            <a:r>
              <a:rPr lang="en-US" sz="2000" dirty="0" smtClean="0">
                <a:solidFill>
                  <a:srgbClr val="080808"/>
                </a:solidFill>
              </a:rPr>
              <a:t>Results showed that when </a:t>
            </a:r>
            <a:r>
              <a:rPr lang="en-US" sz="2000" dirty="0">
                <a:solidFill>
                  <a:srgbClr val="080808"/>
                </a:solidFill>
              </a:rPr>
              <a:t>a principal leaves, student </a:t>
            </a:r>
            <a:r>
              <a:rPr lang="en-US" sz="2000" dirty="0" smtClean="0">
                <a:solidFill>
                  <a:srgbClr val="080808"/>
                </a:solidFill>
              </a:rPr>
              <a:t>achievement  </a:t>
            </a:r>
            <a:r>
              <a:rPr lang="en-US" sz="2000" dirty="0">
                <a:solidFill>
                  <a:srgbClr val="080808"/>
                </a:solidFill>
              </a:rPr>
              <a:t>suffers 2-3 </a:t>
            </a:r>
            <a:r>
              <a:rPr lang="en-US" sz="2000" dirty="0" smtClean="0">
                <a:solidFill>
                  <a:srgbClr val="080808"/>
                </a:solidFill>
              </a:rPr>
              <a:t>years.</a:t>
            </a:r>
            <a:endParaRPr lang="en-US" dirty="0">
              <a:solidFill>
                <a:srgbClr val="080808"/>
              </a:solidFill>
            </a:endParaRPr>
          </a:p>
          <a:p>
            <a:pPr lvl="1"/>
            <a:endParaRPr lang="en-US" sz="2400" dirty="0" smtClean="0">
              <a:solidFill>
                <a:srgbClr val="FF0000"/>
              </a:solidFill>
            </a:endParaRPr>
          </a:p>
          <a:p>
            <a:pPr marL="0" indent="0">
              <a:buNone/>
            </a:pPr>
            <a:r>
              <a:rPr lang="en-US" sz="1800" u="sng" dirty="0">
                <a:solidFill>
                  <a:srgbClr val="080808"/>
                </a:solidFill>
              </a:rPr>
              <a:t>Resource</a:t>
            </a:r>
            <a:r>
              <a:rPr lang="en-US" sz="1800" dirty="0">
                <a:solidFill>
                  <a:srgbClr val="080808"/>
                </a:solidFill>
              </a:rPr>
              <a:t>: </a:t>
            </a:r>
            <a:r>
              <a:rPr lang="en-US" sz="1800" dirty="0" smtClean="0">
                <a:solidFill>
                  <a:srgbClr val="080808"/>
                </a:solidFill>
              </a:rPr>
              <a:t> </a:t>
            </a:r>
            <a:r>
              <a:rPr lang="en-US" sz="1700" dirty="0" smtClean="0">
                <a:solidFill>
                  <a:srgbClr val="0070C0"/>
                </a:solidFill>
              </a:rPr>
              <a:t>http</a:t>
            </a:r>
            <a:r>
              <a:rPr lang="en-US" sz="1700" dirty="0">
                <a:solidFill>
                  <a:srgbClr val="0070C0"/>
                </a:solidFill>
              </a:rPr>
              <a:t>://www.rand.org/content/dam/rand/pubs/technical_reports/2012/RAND_TR1191.pdf</a:t>
            </a:r>
          </a:p>
          <a:p>
            <a:pPr marL="0" indent="0">
              <a:buNone/>
            </a:pPr>
            <a:r>
              <a:rPr lang="en-US" sz="1800" dirty="0" smtClean="0">
                <a:solidFill>
                  <a:srgbClr val="0070C0"/>
                </a:solidFill>
              </a:rPr>
              <a:t>   </a:t>
            </a:r>
            <a:endParaRPr lang="en-US" sz="1800" dirty="0">
              <a:solidFill>
                <a:srgbClr val="0070C0"/>
              </a:solidFill>
            </a:endParaRPr>
          </a:p>
          <a:p>
            <a:pPr marL="0" indent="0">
              <a:buNone/>
            </a:pPr>
            <a:endParaRPr lang="en-US" dirty="0"/>
          </a:p>
        </p:txBody>
      </p:sp>
      <p:sp>
        <p:nvSpPr>
          <p:cNvPr id="4" name="Slide Number Placeholder 3"/>
          <p:cNvSpPr txBox="1">
            <a:spLocks/>
          </p:cNvSpPr>
          <p:nvPr/>
        </p:nvSpPr>
        <p:spPr>
          <a:xfrm>
            <a:off x="8382000" y="6356352"/>
            <a:ext cx="304800" cy="365125"/>
          </a:xfrm>
          <a:prstGeom prst="rect">
            <a:avLst/>
          </a:prstGeom>
        </p:spPr>
        <p:txBody>
          <a:bodyPr/>
          <a:lstStyle>
            <a:defPPr>
              <a:defRPr lang="en-US"/>
            </a:defPPr>
            <a:lvl1pPr algn="l" rtl="0" fontAlgn="base">
              <a:spcBef>
                <a:spcPct val="0"/>
              </a:spcBef>
              <a:spcAft>
                <a:spcPct val="0"/>
              </a:spcAft>
              <a:defRPr sz="1000" kern="1200">
                <a:solidFill>
                  <a:schemeClr val="tx1"/>
                </a:solidFill>
                <a:latin typeface="Times New Roman" pitchFamily="18" charset="0"/>
                <a:ea typeface="+mn-ea"/>
                <a:cs typeface="+mn-cs"/>
              </a:defRPr>
            </a:lvl1pPr>
            <a:lvl2pPr marL="457200" algn="l" rtl="0" fontAlgn="base">
              <a:spcBef>
                <a:spcPct val="0"/>
              </a:spcBef>
              <a:spcAft>
                <a:spcPct val="0"/>
              </a:spcAft>
              <a:defRPr sz="1000" kern="1200">
                <a:solidFill>
                  <a:schemeClr val="tx1"/>
                </a:solidFill>
                <a:latin typeface="Times New Roman" pitchFamily="18" charset="0"/>
                <a:ea typeface="+mn-ea"/>
                <a:cs typeface="+mn-cs"/>
              </a:defRPr>
            </a:lvl2pPr>
            <a:lvl3pPr marL="914400" algn="l" rtl="0" fontAlgn="base">
              <a:spcBef>
                <a:spcPct val="0"/>
              </a:spcBef>
              <a:spcAft>
                <a:spcPct val="0"/>
              </a:spcAft>
              <a:defRPr sz="1000" kern="1200">
                <a:solidFill>
                  <a:schemeClr val="tx1"/>
                </a:solidFill>
                <a:latin typeface="Times New Roman" pitchFamily="18" charset="0"/>
                <a:ea typeface="+mn-ea"/>
                <a:cs typeface="+mn-cs"/>
              </a:defRPr>
            </a:lvl3pPr>
            <a:lvl4pPr marL="1371600" algn="l" rtl="0" fontAlgn="base">
              <a:spcBef>
                <a:spcPct val="0"/>
              </a:spcBef>
              <a:spcAft>
                <a:spcPct val="0"/>
              </a:spcAft>
              <a:defRPr sz="1000" kern="1200">
                <a:solidFill>
                  <a:schemeClr val="tx1"/>
                </a:solidFill>
                <a:latin typeface="Times New Roman" pitchFamily="18" charset="0"/>
                <a:ea typeface="+mn-ea"/>
                <a:cs typeface="+mn-cs"/>
              </a:defRPr>
            </a:lvl4pPr>
            <a:lvl5pPr marL="1828800" algn="l" rtl="0" fontAlgn="base">
              <a:spcBef>
                <a:spcPct val="0"/>
              </a:spcBef>
              <a:spcAft>
                <a:spcPct val="0"/>
              </a:spcAft>
              <a:defRPr sz="1000" kern="1200">
                <a:solidFill>
                  <a:schemeClr val="tx1"/>
                </a:solidFill>
                <a:latin typeface="Times New Roman" pitchFamily="18" charset="0"/>
                <a:ea typeface="+mn-ea"/>
                <a:cs typeface="+mn-cs"/>
              </a:defRPr>
            </a:lvl5pPr>
            <a:lvl6pPr marL="2286000" algn="l" defTabSz="914400" rtl="0" eaLnBrk="1" latinLnBrk="0" hangingPunct="1">
              <a:defRPr sz="1000" kern="1200">
                <a:solidFill>
                  <a:schemeClr val="tx1"/>
                </a:solidFill>
                <a:latin typeface="Times New Roman" pitchFamily="18" charset="0"/>
                <a:ea typeface="+mn-ea"/>
                <a:cs typeface="+mn-cs"/>
              </a:defRPr>
            </a:lvl6pPr>
            <a:lvl7pPr marL="2743200" algn="l" defTabSz="914400" rtl="0" eaLnBrk="1" latinLnBrk="0" hangingPunct="1">
              <a:defRPr sz="1000" kern="1200">
                <a:solidFill>
                  <a:schemeClr val="tx1"/>
                </a:solidFill>
                <a:latin typeface="Times New Roman" pitchFamily="18" charset="0"/>
                <a:ea typeface="+mn-ea"/>
                <a:cs typeface="+mn-cs"/>
              </a:defRPr>
            </a:lvl7pPr>
            <a:lvl8pPr marL="3200400" algn="l" defTabSz="914400" rtl="0" eaLnBrk="1" latinLnBrk="0" hangingPunct="1">
              <a:defRPr sz="1000" kern="1200">
                <a:solidFill>
                  <a:schemeClr val="tx1"/>
                </a:solidFill>
                <a:latin typeface="Times New Roman" pitchFamily="18" charset="0"/>
                <a:ea typeface="+mn-ea"/>
                <a:cs typeface="+mn-cs"/>
              </a:defRPr>
            </a:lvl8pPr>
            <a:lvl9pPr marL="3657600" algn="l" defTabSz="914400" rtl="0" eaLnBrk="1" latinLnBrk="0" hangingPunct="1">
              <a:defRPr sz="1000" kern="1200">
                <a:solidFill>
                  <a:schemeClr val="tx1"/>
                </a:solidFill>
                <a:latin typeface="Times New Roman" pitchFamily="18" charset="0"/>
                <a:ea typeface="+mn-ea"/>
                <a:cs typeface="+mn-cs"/>
              </a:defRPr>
            </a:lvl9pPr>
          </a:lstStyle>
          <a:p>
            <a:fld id="{4BE7F0BC-8FE1-4674-AF49-980D68C1A0B1}" type="slidenum">
              <a:rPr lang="en-US" smtClean="0"/>
              <a:pPr/>
              <a:t>6</a:t>
            </a:fld>
            <a:endParaRPr lang="en-US" dirty="0"/>
          </a:p>
        </p:txBody>
      </p:sp>
    </p:spTree>
    <p:extLst>
      <p:ext uri="{BB962C8B-B14F-4D97-AF65-F5344CB8AC3E}">
        <p14:creationId xmlns:p14="http://schemas.microsoft.com/office/powerpoint/2010/main" val="16436091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60438"/>
            <a:ext cx="8229600" cy="1211262"/>
          </a:xfrm>
        </p:spPr>
        <p:txBody>
          <a:bodyPr/>
          <a:lstStyle/>
          <a:p>
            <a:r>
              <a:rPr lang="en-US" dirty="0" smtClean="0"/>
              <a:t>Our Approach </a:t>
            </a:r>
            <a:r>
              <a:rPr lang="en-US" sz="2400" dirty="0"/>
              <a:t/>
            </a:r>
            <a:br>
              <a:rPr lang="en-US" sz="2400" dirty="0"/>
            </a:br>
            <a:r>
              <a:rPr lang="en-US" sz="2200" i="1" dirty="0" smtClean="0"/>
              <a:t>Review of Research (continued)</a:t>
            </a:r>
            <a:endParaRPr lang="en-US" sz="2200" dirty="0"/>
          </a:p>
        </p:txBody>
      </p:sp>
      <p:sp>
        <p:nvSpPr>
          <p:cNvPr id="3" name="Content Placeholder 2"/>
          <p:cNvSpPr>
            <a:spLocks noGrp="1"/>
          </p:cNvSpPr>
          <p:nvPr>
            <p:ph idx="1"/>
          </p:nvPr>
        </p:nvSpPr>
        <p:spPr>
          <a:xfrm>
            <a:off x="457200" y="2165985"/>
            <a:ext cx="8229600" cy="4525963"/>
          </a:xfrm>
          <a:noFill/>
        </p:spPr>
        <p:txBody>
          <a:bodyPr/>
          <a:lstStyle/>
          <a:p>
            <a:pPr>
              <a:spcAft>
                <a:spcPts val="1200"/>
              </a:spcAft>
            </a:pPr>
            <a:r>
              <a:rPr lang="en-US" sz="2400" dirty="0" smtClean="0">
                <a:solidFill>
                  <a:srgbClr val="080808"/>
                </a:solidFill>
              </a:rPr>
              <a:t>Highlights from the Wallace Foundation Report:  “The School Principal as Leader” include the following competencies for effective </a:t>
            </a:r>
            <a:r>
              <a:rPr lang="en-US" sz="2400" dirty="0">
                <a:solidFill>
                  <a:srgbClr val="080808"/>
                </a:solidFill>
              </a:rPr>
              <a:t>school </a:t>
            </a:r>
            <a:r>
              <a:rPr lang="en-US" sz="2400" dirty="0" smtClean="0">
                <a:solidFill>
                  <a:srgbClr val="080808"/>
                </a:solidFill>
              </a:rPr>
              <a:t>leaders: </a:t>
            </a:r>
          </a:p>
          <a:p>
            <a:pPr lvl="1"/>
            <a:r>
              <a:rPr lang="en-US" sz="2000" dirty="0" smtClean="0">
                <a:solidFill>
                  <a:srgbClr val="080808"/>
                </a:solidFill>
              </a:rPr>
              <a:t>Share a vision of academic success for all students</a:t>
            </a:r>
          </a:p>
          <a:p>
            <a:pPr lvl="1"/>
            <a:r>
              <a:rPr lang="en-US" sz="2000" dirty="0" smtClean="0">
                <a:solidFill>
                  <a:srgbClr val="080808"/>
                </a:solidFill>
              </a:rPr>
              <a:t>Create a climate hospitable to education</a:t>
            </a:r>
          </a:p>
          <a:p>
            <a:pPr lvl="1"/>
            <a:r>
              <a:rPr lang="en-US" sz="2000" dirty="0" smtClean="0">
                <a:solidFill>
                  <a:srgbClr val="080808"/>
                </a:solidFill>
              </a:rPr>
              <a:t>Cultivate leadership in others</a:t>
            </a:r>
          </a:p>
          <a:p>
            <a:pPr lvl="1"/>
            <a:r>
              <a:rPr lang="en-US" sz="2000" dirty="0" smtClean="0">
                <a:solidFill>
                  <a:srgbClr val="080808"/>
                </a:solidFill>
              </a:rPr>
              <a:t>Improve instruction</a:t>
            </a:r>
          </a:p>
          <a:p>
            <a:pPr lvl="1"/>
            <a:r>
              <a:rPr lang="en-US" sz="2000" dirty="0" smtClean="0">
                <a:solidFill>
                  <a:srgbClr val="080808"/>
                </a:solidFill>
              </a:rPr>
              <a:t>Manage people, data, and processes to foster school improvement</a:t>
            </a:r>
          </a:p>
          <a:p>
            <a:pPr marL="0" indent="0">
              <a:buNone/>
            </a:pPr>
            <a:endParaRPr lang="en-US" sz="1400" dirty="0">
              <a:solidFill>
                <a:srgbClr val="080808"/>
              </a:solidFill>
            </a:endParaRPr>
          </a:p>
          <a:p>
            <a:pPr marL="0" indent="0">
              <a:buNone/>
            </a:pPr>
            <a:r>
              <a:rPr lang="en-US" sz="1800" u="sng" dirty="0">
                <a:solidFill>
                  <a:srgbClr val="080808"/>
                </a:solidFill>
              </a:rPr>
              <a:t>Resource:</a:t>
            </a:r>
            <a:r>
              <a:rPr lang="en-US" sz="2400" dirty="0">
                <a:solidFill>
                  <a:srgbClr val="080808"/>
                </a:solidFill>
              </a:rPr>
              <a:t/>
            </a:r>
            <a:br>
              <a:rPr lang="en-US" sz="2400" dirty="0">
                <a:solidFill>
                  <a:srgbClr val="080808"/>
                </a:solidFill>
              </a:rPr>
            </a:br>
            <a:r>
              <a:rPr lang="en-US" sz="1700" dirty="0">
                <a:solidFill>
                  <a:srgbClr val="0070C0"/>
                </a:solidFill>
              </a:rPr>
              <a:t>http://www.wallacefoundation.org/knowledge-center/school-leadership/effective-principal-leadership/Documents/The-School-Principal-as-Leader-Guiding-Schools-to-Better-Teaching-and-Learning.pdf</a:t>
            </a:r>
          </a:p>
          <a:p>
            <a:pPr marL="0" indent="0">
              <a:buNone/>
            </a:pPr>
            <a:endParaRPr lang="en-US" dirty="0"/>
          </a:p>
        </p:txBody>
      </p:sp>
      <p:sp>
        <p:nvSpPr>
          <p:cNvPr id="4" name="Slide Number Placeholder 3"/>
          <p:cNvSpPr txBox="1">
            <a:spLocks/>
          </p:cNvSpPr>
          <p:nvPr/>
        </p:nvSpPr>
        <p:spPr>
          <a:xfrm>
            <a:off x="8382000" y="6356352"/>
            <a:ext cx="304800" cy="365125"/>
          </a:xfrm>
          <a:prstGeom prst="rect">
            <a:avLst/>
          </a:prstGeom>
        </p:spPr>
        <p:txBody>
          <a:bodyPr/>
          <a:lstStyle>
            <a:defPPr>
              <a:defRPr lang="en-US"/>
            </a:defPPr>
            <a:lvl1pPr algn="l" rtl="0" fontAlgn="base">
              <a:spcBef>
                <a:spcPct val="0"/>
              </a:spcBef>
              <a:spcAft>
                <a:spcPct val="0"/>
              </a:spcAft>
              <a:defRPr sz="1000" kern="1200">
                <a:solidFill>
                  <a:schemeClr val="tx1"/>
                </a:solidFill>
                <a:latin typeface="Times New Roman" pitchFamily="18" charset="0"/>
                <a:ea typeface="+mn-ea"/>
                <a:cs typeface="+mn-cs"/>
              </a:defRPr>
            </a:lvl1pPr>
            <a:lvl2pPr marL="457200" algn="l" rtl="0" fontAlgn="base">
              <a:spcBef>
                <a:spcPct val="0"/>
              </a:spcBef>
              <a:spcAft>
                <a:spcPct val="0"/>
              </a:spcAft>
              <a:defRPr sz="1000" kern="1200">
                <a:solidFill>
                  <a:schemeClr val="tx1"/>
                </a:solidFill>
                <a:latin typeface="Times New Roman" pitchFamily="18" charset="0"/>
                <a:ea typeface="+mn-ea"/>
                <a:cs typeface="+mn-cs"/>
              </a:defRPr>
            </a:lvl2pPr>
            <a:lvl3pPr marL="914400" algn="l" rtl="0" fontAlgn="base">
              <a:spcBef>
                <a:spcPct val="0"/>
              </a:spcBef>
              <a:spcAft>
                <a:spcPct val="0"/>
              </a:spcAft>
              <a:defRPr sz="1000" kern="1200">
                <a:solidFill>
                  <a:schemeClr val="tx1"/>
                </a:solidFill>
                <a:latin typeface="Times New Roman" pitchFamily="18" charset="0"/>
                <a:ea typeface="+mn-ea"/>
                <a:cs typeface="+mn-cs"/>
              </a:defRPr>
            </a:lvl3pPr>
            <a:lvl4pPr marL="1371600" algn="l" rtl="0" fontAlgn="base">
              <a:spcBef>
                <a:spcPct val="0"/>
              </a:spcBef>
              <a:spcAft>
                <a:spcPct val="0"/>
              </a:spcAft>
              <a:defRPr sz="1000" kern="1200">
                <a:solidFill>
                  <a:schemeClr val="tx1"/>
                </a:solidFill>
                <a:latin typeface="Times New Roman" pitchFamily="18" charset="0"/>
                <a:ea typeface="+mn-ea"/>
                <a:cs typeface="+mn-cs"/>
              </a:defRPr>
            </a:lvl4pPr>
            <a:lvl5pPr marL="1828800" algn="l" rtl="0" fontAlgn="base">
              <a:spcBef>
                <a:spcPct val="0"/>
              </a:spcBef>
              <a:spcAft>
                <a:spcPct val="0"/>
              </a:spcAft>
              <a:defRPr sz="1000" kern="1200">
                <a:solidFill>
                  <a:schemeClr val="tx1"/>
                </a:solidFill>
                <a:latin typeface="Times New Roman" pitchFamily="18" charset="0"/>
                <a:ea typeface="+mn-ea"/>
                <a:cs typeface="+mn-cs"/>
              </a:defRPr>
            </a:lvl5pPr>
            <a:lvl6pPr marL="2286000" algn="l" defTabSz="914400" rtl="0" eaLnBrk="1" latinLnBrk="0" hangingPunct="1">
              <a:defRPr sz="1000" kern="1200">
                <a:solidFill>
                  <a:schemeClr val="tx1"/>
                </a:solidFill>
                <a:latin typeface="Times New Roman" pitchFamily="18" charset="0"/>
                <a:ea typeface="+mn-ea"/>
                <a:cs typeface="+mn-cs"/>
              </a:defRPr>
            </a:lvl6pPr>
            <a:lvl7pPr marL="2743200" algn="l" defTabSz="914400" rtl="0" eaLnBrk="1" latinLnBrk="0" hangingPunct="1">
              <a:defRPr sz="1000" kern="1200">
                <a:solidFill>
                  <a:schemeClr val="tx1"/>
                </a:solidFill>
                <a:latin typeface="Times New Roman" pitchFamily="18" charset="0"/>
                <a:ea typeface="+mn-ea"/>
                <a:cs typeface="+mn-cs"/>
              </a:defRPr>
            </a:lvl7pPr>
            <a:lvl8pPr marL="3200400" algn="l" defTabSz="914400" rtl="0" eaLnBrk="1" latinLnBrk="0" hangingPunct="1">
              <a:defRPr sz="1000" kern="1200">
                <a:solidFill>
                  <a:schemeClr val="tx1"/>
                </a:solidFill>
                <a:latin typeface="Times New Roman" pitchFamily="18" charset="0"/>
                <a:ea typeface="+mn-ea"/>
                <a:cs typeface="+mn-cs"/>
              </a:defRPr>
            </a:lvl8pPr>
            <a:lvl9pPr marL="3657600" algn="l" defTabSz="914400" rtl="0" eaLnBrk="1" latinLnBrk="0" hangingPunct="1">
              <a:defRPr sz="1000" kern="1200">
                <a:solidFill>
                  <a:schemeClr val="tx1"/>
                </a:solidFill>
                <a:latin typeface="Times New Roman" pitchFamily="18" charset="0"/>
                <a:ea typeface="+mn-ea"/>
                <a:cs typeface="+mn-cs"/>
              </a:defRPr>
            </a:lvl9pPr>
          </a:lstStyle>
          <a:p>
            <a:fld id="{4BE7F0BC-8FE1-4674-AF49-980D68C1A0B1}" type="slidenum">
              <a:rPr lang="en-US" smtClean="0"/>
              <a:pPr/>
              <a:t>7</a:t>
            </a:fld>
            <a:endParaRPr lang="en-US" dirty="0"/>
          </a:p>
        </p:txBody>
      </p:sp>
    </p:spTree>
    <p:extLst>
      <p:ext uri="{BB962C8B-B14F-4D97-AF65-F5344CB8AC3E}">
        <p14:creationId xmlns:p14="http://schemas.microsoft.com/office/powerpoint/2010/main" val="225806478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60438"/>
            <a:ext cx="8229600" cy="1211262"/>
          </a:xfrm>
        </p:spPr>
        <p:txBody>
          <a:bodyPr/>
          <a:lstStyle/>
          <a:p>
            <a:r>
              <a:rPr lang="en-US" dirty="0" smtClean="0"/>
              <a:t>Our Approach </a:t>
            </a:r>
            <a:r>
              <a:rPr lang="en-US" sz="2400" dirty="0"/>
              <a:t/>
            </a:r>
            <a:br>
              <a:rPr lang="en-US" sz="2400" dirty="0"/>
            </a:br>
            <a:r>
              <a:rPr lang="en-US" sz="2200" i="1" dirty="0" smtClean="0"/>
              <a:t>Review of Research (continued)</a:t>
            </a:r>
            <a:endParaRPr lang="en-US" sz="2200" dirty="0"/>
          </a:p>
        </p:txBody>
      </p:sp>
      <p:sp>
        <p:nvSpPr>
          <p:cNvPr id="3" name="Content Placeholder 2"/>
          <p:cNvSpPr>
            <a:spLocks noGrp="1"/>
          </p:cNvSpPr>
          <p:nvPr>
            <p:ph idx="1"/>
          </p:nvPr>
        </p:nvSpPr>
        <p:spPr>
          <a:noFill/>
        </p:spPr>
        <p:txBody>
          <a:bodyPr/>
          <a:lstStyle/>
          <a:p>
            <a:pPr>
              <a:spcAft>
                <a:spcPts val="1200"/>
              </a:spcAft>
            </a:pPr>
            <a:r>
              <a:rPr lang="en-US" sz="2400" dirty="0">
                <a:solidFill>
                  <a:srgbClr val="080808"/>
                </a:solidFill>
              </a:rPr>
              <a:t>Highlights </a:t>
            </a:r>
            <a:r>
              <a:rPr lang="en-US" sz="2400" dirty="0" smtClean="0">
                <a:solidFill>
                  <a:srgbClr val="080808"/>
                </a:solidFill>
              </a:rPr>
              <a:t>from the April 2010 Policy Brief, Center for Analysis of Longitudinal Data in Education Research (CALDER): </a:t>
            </a:r>
          </a:p>
          <a:p>
            <a:pPr lvl="1"/>
            <a:r>
              <a:rPr lang="en-US" sz="1800" dirty="0" smtClean="0">
                <a:solidFill>
                  <a:srgbClr val="080808"/>
                </a:solidFill>
              </a:rPr>
              <a:t>More effective principals are able to staff schools with more effective teachers</a:t>
            </a:r>
          </a:p>
          <a:p>
            <a:pPr lvl="1"/>
            <a:r>
              <a:rPr lang="en-US" sz="1800" dirty="0" smtClean="0">
                <a:solidFill>
                  <a:srgbClr val="080808"/>
                </a:solidFill>
              </a:rPr>
              <a:t>Experience is a predictor of principal effectiveness</a:t>
            </a:r>
          </a:p>
          <a:p>
            <a:pPr lvl="1"/>
            <a:r>
              <a:rPr lang="en-US" sz="1800" dirty="0" smtClean="0">
                <a:solidFill>
                  <a:srgbClr val="080808"/>
                </a:solidFill>
              </a:rPr>
              <a:t>The principal's job is complex;  Effectiveness depends on sense of efficacy on tasks and how time is allocated for tasks</a:t>
            </a:r>
          </a:p>
          <a:p>
            <a:pPr lvl="1"/>
            <a:r>
              <a:rPr lang="en-US" sz="1800" dirty="0" smtClean="0">
                <a:solidFill>
                  <a:srgbClr val="080808"/>
                </a:solidFill>
              </a:rPr>
              <a:t>Principal evaluations of teachers can offer valuable feedback on teacher performance, as opposed to student test scores alone</a:t>
            </a:r>
          </a:p>
          <a:p>
            <a:pPr marL="457200" lvl="1" indent="0">
              <a:buNone/>
            </a:pPr>
            <a:endParaRPr lang="en-US" sz="1800" dirty="0" smtClean="0">
              <a:solidFill>
                <a:srgbClr val="080808"/>
              </a:solidFill>
            </a:endParaRPr>
          </a:p>
          <a:p>
            <a:pPr marL="57150" indent="0">
              <a:buNone/>
            </a:pPr>
            <a:r>
              <a:rPr lang="en-US" sz="1800" u="sng" dirty="0" smtClean="0">
                <a:solidFill>
                  <a:srgbClr val="080808"/>
                </a:solidFill>
              </a:rPr>
              <a:t>Resource</a:t>
            </a:r>
            <a:r>
              <a:rPr lang="en-US" sz="1800" u="sng" dirty="0">
                <a:solidFill>
                  <a:srgbClr val="080808"/>
                </a:solidFill>
              </a:rPr>
              <a:t>:</a:t>
            </a:r>
          </a:p>
          <a:p>
            <a:pPr marL="0" indent="0">
              <a:buNone/>
            </a:pPr>
            <a:r>
              <a:rPr lang="en-US" sz="1700" dirty="0">
                <a:solidFill>
                  <a:srgbClr val="0070C0"/>
                </a:solidFill>
              </a:rPr>
              <a:t>http://www.caldercenter.org/publications/calder-policy-brief-8.cfm</a:t>
            </a:r>
          </a:p>
          <a:p>
            <a:pPr lvl="1"/>
            <a:endParaRPr lang="en-US" sz="2400" dirty="0">
              <a:solidFill>
                <a:srgbClr val="080808"/>
              </a:solidFill>
            </a:endParaRPr>
          </a:p>
          <a:p>
            <a:pPr lvl="1"/>
            <a:endParaRPr lang="en-US" sz="2400" dirty="0" smtClean="0">
              <a:solidFill>
                <a:srgbClr val="080808"/>
              </a:solidFill>
            </a:endParaRPr>
          </a:p>
          <a:p>
            <a:pPr lvl="1"/>
            <a:endParaRPr lang="en-US" sz="2400" dirty="0">
              <a:solidFill>
                <a:srgbClr val="080808"/>
              </a:solidFill>
            </a:endParaRPr>
          </a:p>
          <a:p>
            <a:pPr marL="0" indent="0">
              <a:buNone/>
            </a:pPr>
            <a:endParaRPr lang="en-US" dirty="0"/>
          </a:p>
        </p:txBody>
      </p:sp>
      <p:sp>
        <p:nvSpPr>
          <p:cNvPr id="4" name="Slide Number Placeholder 3"/>
          <p:cNvSpPr txBox="1">
            <a:spLocks/>
          </p:cNvSpPr>
          <p:nvPr/>
        </p:nvSpPr>
        <p:spPr>
          <a:xfrm>
            <a:off x="8382000" y="6356352"/>
            <a:ext cx="304800" cy="365125"/>
          </a:xfrm>
          <a:prstGeom prst="rect">
            <a:avLst/>
          </a:prstGeom>
        </p:spPr>
        <p:txBody>
          <a:bodyPr/>
          <a:lstStyle>
            <a:defPPr>
              <a:defRPr lang="en-US"/>
            </a:defPPr>
            <a:lvl1pPr algn="l" rtl="0" fontAlgn="base">
              <a:spcBef>
                <a:spcPct val="0"/>
              </a:spcBef>
              <a:spcAft>
                <a:spcPct val="0"/>
              </a:spcAft>
              <a:defRPr sz="1000" kern="1200">
                <a:solidFill>
                  <a:schemeClr val="tx1"/>
                </a:solidFill>
                <a:latin typeface="Times New Roman" pitchFamily="18" charset="0"/>
                <a:ea typeface="+mn-ea"/>
                <a:cs typeface="+mn-cs"/>
              </a:defRPr>
            </a:lvl1pPr>
            <a:lvl2pPr marL="457200" algn="l" rtl="0" fontAlgn="base">
              <a:spcBef>
                <a:spcPct val="0"/>
              </a:spcBef>
              <a:spcAft>
                <a:spcPct val="0"/>
              </a:spcAft>
              <a:defRPr sz="1000" kern="1200">
                <a:solidFill>
                  <a:schemeClr val="tx1"/>
                </a:solidFill>
                <a:latin typeface="Times New Roman" pitchFamily="18" charset="0"/>
                <a:ea typeface="+mn-ea"/>
                <a:cs typeface="+mn-cs"/>
              </a:defRPr>
            </a:lvl2pPr>
            <a:lvl3pPr marL="914400" algn="l" rtl="0" fontAlgn="base">
              <a:spcBef>
                <a:spcPct val="0"/>
              </a:spcBef>
              <a:spcAft>
                <a:spcPct val="0"/>
              </a:spcAft>
              <a:defRPr sz="1000" kern="1200">
                <a:solidFill>
                  <a:schemeClr val="tx1"/>
                </a:solidFill>
                <a:latin typeface="Times New Roman" pitchFamily="18" charset="0"/>
                <a:ea typeface="+mn-ea"/>
                <a:cs typeface="+mn-cs"/>
              </a:defRPr>
            </a:lvl3pPr>
            <a:lvl4pPr marL="1371600" algn="l" rtl="0" fontAlgn="base">
              <a:spcBef>
                <a:spcPct val="0"/>
              </a:spcBef>
              <a:spcAft>
                <a:spcPct val="0"/>
              </a:spcAft>
              <a:defRPr sz="1000" kern="1200">
                <a:solidFill>
                  <a:schemeClr val="tx1"/>
                </a:solidFill>
                <a:latin typeface="Times New Roman" pitchFamily="18" charset="0"/>
                <a:ea typeface="+mn-ea"/>
                <a:cs typeface="+mn-cs"/>
              </a:defRPr>
            </a:lvl4pPr>
            <a:lvl5pPr marL="1828800" algn="l" rtl="0" fontAlgn="base">
              <a:spcBef>
                <a:spcPct val="0"/>
              </a:spcBef>
              <a:spcAft>
                <a:spcPct val="0"/>
              </a:spcAft>
              <a:defRPr sz="1000" kern="1200">
                <a:solidFill>
                  <a:schemeClr val="tx1"/>
                </a:solidFill>
                <a:latin typeface="Times New Roman" pitchFamily="18" charset="0"/>
                <a:ea typeface="+mn-ea"/>
                <a:cs typeface="+mn-cs"/>
              </a:defRPr>
            </a:lvl5pPr>
            <a:lvl6pPr marL="2286000" algn="l" defTabSz="914400" rtl="0" eaLnBrk="1" latinLnBrk="0" hangingPunct="1">
              <a:defRPr sz="1000" kern="1200">
                <a:solidFill>
                  <a:schemeClr val="tx1"/>
                </a:solidFill>
                <a:latin typeface="Times New Roman" pitchFamily="18" charset="0"/>
                <a:ea typeface="+mn-ea"/>
                <a:cs typeface="+mn-cs"/>
              </a:defRPr>
            </a:lvl6pPr>
            <a:lvl7pPr marL="2743200" algn="l" defTabSz="914400" rtl="0" eaLnBrk="1" latinLnBrk="0" hangingPunct="1">
              <a:defRPr sz="1000" kern="1200">
                <a:solidFill>
                  <a:schemeClr val="tx1"/>
                </a:solidFill>
                <a:latin typeface="Times New Roman" pitchFamily="18" charset="0"/>
                <a:ea typeface="+mn-ea"/>
                <a:cs typeface="+mn-cs"/>
              </a:defRPr>
            </a:lvl7pPr>
            <a:lvl8pPr marL="3200400" algn="l" defTabSz="914400" rtl="0" eaLnBrk="1" latinLnBrk="0" hangingPunct="1">
              <a:defRPr sz="1000" kern="1200">
                <a:solidFill>
                  <a:schemeClr val="tx1"/>
                </a:solidFill>
                <a:latin typeface="Times New Roman" pitchFamily="18" charset="0"/>
                <a:ea typeface="+mn-ea"/>
                <a:cs typeface="+mn-cs"/>
              </a:defRPr>
            </a:lvl8pPr>
            <a:lvl9pPr marL="3657600" algn="l" defTabSz="914400" rtl="0" eaLnBrk="1" latinLnBrk="0" hangingPunct="1">
              <a:defRPr sz="1000" kern="1200">
                <a:solidFill>
                  <a:schemeClr val="tx1"/>
                </a:solidFill>
                <a:latin typeface="Times New Roman" pitchFamily="18" charset="0"/>
                <a:ea typeface="+mn-ea"/>
                <a:cs typeface="+mn-cs"/>
              </a:defRPr>
            </a:lvl9pPr>
          </a:lstStyle>
          <a:p>
            <a:fld id="{4BE7F0BC-8FE1-4674-AF49-980D68C1A0B1}" type="slidenum">
              <a:rPr lang="en-US" smtClean="0"/>
              <a:pPr/>
              <a:t>8</a:t>
            </a:fld>
            <a:endParaRPr lang="en-US" dirty="0"/>
          </a:p>
        </p:txBody>
      </p:sp>
    </p:spTree>
    <p:extLst>
      <p:ext uri="{BB962C8B-B14F-4D97-AF65-F5344CB8AC3E}">
        <p14:creationId xmlns:p14="http://schemas.microsoft.com/office/powerpoint/2010/main" val="371124438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60438"/>
            <a:ext cx="8229600" cy="1211262"/>
          </a:xfrm>
        </p:spPr>
        <p:txBody>
          <a:bodyPr/>
          <a:lstStyle/>
          <a:p>
            <a:r>
              <a:rPr lang="en-US" dirty="0" smtClean="0"/>
              <a:t>Our Approach </a:t>
            </a:r>
            <a:r>
              <a:rPr lang="en-US" sz="2400" dirty="0"/>
              <a:t/>
            </a:r>
            <a:br>
              <a:rPr lang="en-US" sz="2400" dirty="0"/>
            </a:br>
            <a:r>
              <a:rPr lang="en-US" sz="2200" i="1" dirty="0" smtClean="0"/>
              <a:t>Engaging Stakeholders and Expertise</a:t>
            </a:r>
            <a:endParaRPr lang="en-US" sz="2200" dirty="0"/>
          </a:p>
        </p:txBody>
      </p:sp>
      <p:sp>
        <p:nvSpPr>
          <p:cNvPr id="3" name="Content Placeholder 2"/>
          <p:cNvSpPr>
            <a:spLocks noGrp="1"/>
          </p:cNvSpPr>
          <p:nvPr>
            <p:ph idx="1"/>
          </p:nvPr>
        </p:nvSpPr>
        <p:spPr>
          <a:noFill/>
        </p:spPr>
        <p:txBody>
          <a:bodyPr/>
          <a:lstStyle/>
          <a:p>
            <a:r>
              <a:rPr lang="en-US" sz="2400" dirty="0" smtClean="0">
                <a:solidFill>
                  <a:srgbClr val="080808"/>
                </a:solidFill>
              </a:rPr>
              <a:t>Educational experts from national, state, and locals levels provided reviews of various work throughout the process.</a:t>
            </a:r>
          </a:p>
          <a:p>
            <a:endParaRPr lang="en-US" sz="2400" dirty="0">
              <a:solidFill>
                <a:srgbClr val="080808"/>
              </a:solidFill>
            </a:endParaRPr>
          </a:p>
          <a:p>
            <a:r>
              <a:rPr lang="en-US" sz="2400" dirty="0" smtClean="0">
                <a:solidFill>
                  <a:srgbClr val="080808"/>
                </a:solidFill>
              </a:rPr>
              <a:t>On June 18, 2012 Pennsylvania conducted its first statewide stakeholder meeting, which included representation from LEAs of various sizes and locations.</a:t>
            </a:r>
            <a:endParaRPr lang="en-US" sz="2400" dirty="0">
              <a:solidFill>
                <a:srgbClr val="080808"/>
              </a:solidFill>
            </a:endParaRPr>
          </a:p>
          <a:p>
            <a:pPr lvl="1"/>
            <a:endParaRPr lang="en-US" sz="2400" dirty="0" smtClean="0">
              <a:solidFill>
                <a:srgbClr val="080808"/>
              </a:solidFill>
            </a:endParaRPr>
          </a:p>
          <a:p>
            <a:pPr marL="0" indent="0">
              <a:buNone/>
            </a:pPr>
            <a:endParaRPr lang="en-US" sz="1800" dirty="0">
              <a:solidFill>
                <a:srgbClr val="0070C0"/>
              </a:solidFill>
            </a:endParaRPr>
          </a:p>
          <a:p>
            <a:pPr marL="0" indent="0">
              <a:buNone/>
            </a:pPr>
            <a:endParaRPr lang="en-US" dirty="0"/>
          </a:p>
        </p:txBody>
      </p:sp>
      <p:sp>
        <p:nvSpPr>
          <p:cNvPr id="4" name="Slide Number Placeholder 3"/>
          <p:cNvSpPr txBox="1">
            <a:spLocks/>
          </p:cNvSpPr>
          <p:nvPr/>
        </p:nvSpPr>
        <p:spPr>
          <a:xfrm>
            <a:off x="8381999" y="6356352"/>
            <a:ext cx="415491" cy="365125"/>
          </a:xfrm>
          <a:prstGeom prst="rect">
            <a:avLst/>
          </a:prstGeom>
        </p:spPr>
        <p:txBody>
          <a:bodyPr/>
          <a:lstStyle>
            <a:defPPr>
              <a:defRPr lang="en-US"/>
            </a:defPPr>
            <a:lvl1pPr algn="l" rtl="0" fontAlgn="base">
              <a:spcBef>
                <a:spcPct val="0"/>
              </a:spcBef>
              <a:spcAft>
                <a:spcPct val="0"/>
              </a:spcAft>
              <a:defRPr sz="1000" kern="1200">
                <a:solidFill>
                  <a:schemeClr val="tx1"/>
                </a:solidFill>
                <a:latin typeface="Times New Roman" pitchFamily="18" charset="0"/>
                <a:ea typeface="+mn-ea"/>
                <a:cs typeface="+mn-cs"/>
              </a:defRPr>
            </a:lvl1pPr>
            <a:lvl2pPr marL="457200" algn="l" rtl="0" fontAlgn="base">
              <a:spcBef>
                <a:spcPct val="0"/>
              </a:spcBef>
              <a:spcAft>
                <a:spcPct val="0"/>
              </a:spcAft>
              <a:defRPr sz="1000" kern="1200">
                <a:solidFill>
                  <a:schemeClr val="tx1"/>
                </a:solidFill>
                <a:latin typeface="Times New Roman" pitchFamily="18" charset="0"/>
                <a:ea typeface="+mn-ea"/>
                <a:cs typeface="+mn-cs"/>
              </a:defRPr>
            </a:lvl2pPr>
            <a:lvl3pPr marL="914400" algn="l" rtl="0" fontAlgn="base">
              <a:spcBef>
                <a:spcPct val="0"/>
              </a:spcBef>
              <a:spcAft>
                <a:spcPct val="0"/>
              </a:spcAft>
              <a:defRPr sz="1000" kern="1200">
                <a:solidFill>
                  <a:schemeClr val="tx1"/>
                </a:solidFill>
                <a:latin typeface="Times New Roman" pitchFamily="18" charset="0"/>
                <a:ea typeface="+mn-ea"/>
                <a:cs typeface="+mn-cs"/>
              </a:defRPr>
            </a:lvl3pPr>
            <a:lvl4pPr marL="1371600" algn="l" rtl="0" fontAlgn="base">
              <a:spcBef>
                <a:spcPct val="0"/>
              </a:spcBef>
              <a:spcAft>
                <a:spcPct val="0"/>
              </a:spcAft>
              <a:defRPr sz="1000" kern="1200">
                <a:solidFill>
                  <a:schemeClr val="tx1"/>
                </a:solidFill>
                <a:latin typeface="Times New Roman" pitchFamily="18" charset="0"/>
                <a:ea typeface="+mn-ea"/>
                <a:cs typeface="+mn-cs"/>
              </a:defRPr>
            </a:lvl4pPr>
            <a:lvl5pPr marL="1828800" algn="l" rtl="0" fontAlgn="base">
              <a:spcBef>
                <a:spcPct val="0"/>
              </a:spcBef>
              <a:spcAft>
                <a:spcPct val="0"/>
              </a:spcAft>
              <a:defRPr sz="1000" kern="1200">
                <a:solidFill>
                  <a:schemeClr val="tx1"/>
                </a:solidFill>
                <a:latin typeface="Times New Roman" pitchFamily="18" charset="0"/>
                <a:ea typeface="+mn-ea"/>
                <a:cs typeface="+mn-cs"/>
              </a:defRPr>
            </a:lvl5pPr>
            <a:lvl6pPr marL="2286000" algn="l" defTabSz="914400" rtl="0" eaLnBrk="1" latinLnBrk="0" hangingPunct="1">
              <a:defRPr sz="1000" kern="1200">
                <a:solidFill>
                  <a:schemeClr val="tx1"/>
                </a:solidFill>
                <a:latin typeface="Times New Roman" pitchFamily="18" charset="0"/>
                <a:ea typeface="+mn-ea"/>
                <a:cs typeface="+mn-cs"/>
              </a:defRPr>
            </a:lvl6pPr>
            <a:lvl7pPr marL="2743200" algn="l" defTabSz="914400" rtl="0" eaLnBrk="1" latinLnBrk="0" hangingPunct="1">
              <a:defRPr sz="1000" kern="1200">
                <a:solidFill>
                  <a:schemeClr val="tx1"/>
                </a:solidFill>
                <a:latin typeface="Times New Roman" pitchFamily="18" charset="0"/>
                <a:ea typeface="+mn-ea"/>
                <a:cs typeface="+mn-cs"/>
              </a:defRPr>
            </a:lvl7pPr>
            <a:lvl8pPr marL="3200400" algn="l" defTabSz="914400" rtl="0" eaLnBrk="1" latinLnBrk="0" hangingPunct="1">
              <a:defRPr sz="1000" kern="1200">
                <a:solidFill>
                  <a:schemeClr val="tx1"/>
                </a:solidFill>
                <a:latin typeface="Times New Roman" pitchFamily="18" charset="0"/>
                <a:ea typeface="+mn-ea"/>
                <a:cs typeface="+mn-cs"/>
              </a:defRPr>
            </a:lvl8pPr>
            <a:lvl9pPr marL="3657600" algn="l" defTabSz="914400" rtl="0" eaLnBrk="1" latinLnBrk="0" hangingPunct="1">
              <a:defRPr sz="1000" kern="1200">
                <a:solidFill>
                  <a:schemeClr val="tx1"/>
                </a:solidFill>
                <a:latin typeface="Times New Roman" pitchFamily="18" charset="0"/>
                <a:ea typeface="+mn-ea"/>
                <a:cs typeface="+mn-cs"/>
              </a:defRPr>
            </a:lvl9pPr>
          </a:lstStyle>
          <a:p>
            <a:fld id="{4BE7F0BC-8FE1-4674-AF49-980D68C1A0B1}" type="slidenum">
              <a:rPr lang="en-US" smtClean="0"/>
              <a:pPr/>
              <a:t>9</a:t>
            </a:fld>
            <a:endParaRPr lang="en-US" dirty="0"/>
          </a:p>
        </p:txBody>
      </p:sp>
    </p:spTree>
    <p:extLst>
      <p:ext uri="{BB962C8B-B14F-4D97-AF65-F5344CB8AC3E}">
        <p14:creationId xmlns:p14="http://schemas.microsoft.com/office/powerpoint/2010/main" val="3660621709"/>
      </p:ext>
    </p:extLst>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0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0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31913</TotalTime>
  <Words>1420</Words>
  <Application>Microsoft Office PowerPoint</Application>
  <PresentationFormat>On-screen Show (4:3)</PresentationFormat>
  <Paragraphs>218</Paragraphs>
  <Slides>19</Slides>
  <Notes>19</Notes>
  <HiddenSlides>0</HiddenSlides>
  <MMClips>0</MMClips>
  <ScaleCrop>false</ScaleCrop>
  <HeadingPairs>
    <vt:vector size="6" baseType="variant">
      <vt:variant>
        <vt:lpstr>Theme</vt:lpstr>
      </vt:variant>
      <vt:variant>
        <vt:i4>2</vt:i4>
      </vt:variant>
      <vt:variant>
        <vt:lpstr>Embedded OLE Servers</vt:lpstr>
      </vt:variant>
      <vt:variant>
        <vt:i4>1</vt:i4>
      </vt:variant>
      <vt:variant>
        <vt:lpstr>Slide Titles</vt:lpstr>
      </vt:variant>
      <vt:variant>
        <vt:i4>19</vt:i4>
      </vt:variant>
    </vt:vector>
  </HeadingPairs>
  <TitlesOfParts>
    <vt:vector size="22" baseType="lpstr">
      <vt:lpstr>Default Design</vt:lpstr>
      <vt:lpstr>Office Theme</vt:lpstr>
      <vt:lpstr>CorelPhotoPaint.Image.10</vt:lpstr>
      <vt:lpstr>PowerPoint Presentation</vt:lpstr>
      <vt:lpstr>Principal Effectiveness Why Important and Why Now?</vt:lpstr>
      <vt:lpstr>Principal Effectiveness  Why Important and Why Now? (continued)</vt:lpstr>
      <vt:lpstr>Our Approach  Review of Previous Work</vt:lpstr>
      <vt:lpstr>Our Approach   Review of Research</vt:lpstr>
      <vt:lpstr>Our Approach   Review of Research (continued)</vt:lpstr>
      <vt:lpstr>Our Approach  Review of Research (continued)</vt:lpstr>
      <vt:lpstr>Our Approach  Review of Research (continued)</vt:lpstr>
      <vt:lpstr>Our Approach  Engaging Stakeholders and Expertise</vt:lpstr>
      <vt:lpstr>Our Approach  Incorporating Act 82 of 2012</vt:lpstr>
      <vt:lpstr>PowerPoint Presentation</vt:lpstr>
      <vt:lpstr>Principal Effectiveness Instrument:   The Results:  Creation of an Instrument</vt:lpstr>
      <vt:lpstr>Domain 1:  Strategic/Cultural Leadership: With Components </vt:lpstr>
      <vt:lpstr>PowerPoint Presentation</vt:lpstr>
      <vt:lpstr>Domain 2:  Systems Leadership: With Components </vt:lpstr>
      <vt:lpstr>Domain 3:  Leadership for Learning: With Components </vt:lpstr>
      <vt:lpstr>Domain 4:  Professional and  Community Leadership: With Components </vt:lpstr>
      <vt:lpstr>Principal Effectiveness Instrument: Alignment with Act 82 and PIL Program</vt:lpstr>
      <vt:lpstr>PowerPoint Presentation</vt:lpstr>
    </vt:vector>
  </TitlesOfParts>
  <Company>Commonwealth of Pa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jchichi</dc:creator>
  <cp:lastModifiedBy>Sweeney, Leonard H</cp:lastModifiedBy>
  <cp:revision>4152</cp:revision>
  <cp:lastPrinted>2012-09-28T14:39:05Z</cp:lastPrinted>
  <dcterms:created xsi:type="dcterms:W3CDTF">2005-11-10T12:55:35Z</dcterms:created>
  <dcterms:modified xsi:type="dcterms:W3CDTF">2012-09-28T14:41:23Z</dcterms:modified>
</cp:coreProperties>
</file>